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363" r:id="rId4"/>
    <p:sldId id="328" r:id="rId5"/>
    <p:sldId id="341" r:id="rId6"/>
    <p:sldId id="364" r:id="rId7"/>
    <p:sldId id="365" r:id="rId8"/>
    <p:sldId id="366" r:id="rId9"/>
    <p:sldId id="339" r:id="rId10"/>
    <p:sldId id="362" r:id="rId11"/>
    <p:sldId id="368" r:id="rId12"/>
    <p:sldId id="345" r:id="rId13"/>
    <p:sldId id="346" r:id="rId14"/>
    <p:sldId id="347" r:id="rId15"/>
    <p:sldId id="348" r:id="rId16"/>
    <p:sldId id="349" r:id="rId17"/>
    <p:sldId id="350" r:id="rId18"/>
    <p:sldId id="337" r:id="rId19"/>
    <p:sldId id="352" r:id="rId20"/>
    <p:sldId id="359" r:id="rId21"/>
    <p:sldId id="353" r:id="rId22"/>
    <p:sldId id="354" r:id="rId23"/>
    <p:sldId id="355" r:id="rId24"/>
    <p:sldId id="356" r:id="rId25"/>
    <p:sldId id="358" r:id="rId26"/>
    <p:sldId id="369" r:id="rId27"/>
    <p:sldId id="361" r:id="rId28"/>
    <p:sldId id="342" r:id="rId29"/>
    <p:sldId id="370" r:id="rId30"/>
    <p:sldId id="343" r:id="rId31"/>
    <p:sldId id="371" r:id="rId32"/>
    <p:sldId id="372" r:id="rId33"/>
    <p:sldId id="373" r:id="rId34"/>
    <p:sldId id="374" r:id="rId35"/>
    <p:sldId id="376" r:id="rId36"/>
    <p:sldId id="377" r:id="rId37"/>
    <p:sldId id="378" r:id="rId38"/>
    <p:sldId id="379" r:id="rId39"/>
    <p:sldId id="380" r:id="rId40"/>
    <p:sldId id="381" r:id="rId41"/>
    <p:sldId id="382" r:id="rId42"/>
    <p:sldId id="383" r:id="rId43"/>
    <p:sldId id="384" r:id="rId44"/>
    <p:sldId id="385" r:id="rId45"/>
    <p:sldId id="324" r:id="rId46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48"/>
      <p:bold r:id="rId49"/>
      <p:italic r:id="rId50"/>
      <p:boldItalic r:id="rId51"/>
    </p:embeddedFont>
    <p:embeddedFont>
      <p:font typeface="Roboto" panose="02000000000000000000" pitchFamily="2" charset="0"/>
      <p:regular r:id="rId52"/>
      <p:bold r:id="rId53"/>
      <p:italic r:id="rId54"/>
      <p:boldItalic r:id="rId55"/>
    </p:embeddedFont>
    <p:embeddedFont>
      <p:font typeface="Roboto Black" panose="02000000000000000000" pitchFamily="2" charset="0"/>
      <p:bold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54">
          <p15:clr>
            <a:srgbClr val="A4A3A4"/>
          </p15:clr>
        </p15:guide>
        <p15:guide id="2" pos="454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4" roundtripDataSignature="AMtx7mgUGN6ISbZiW8JYuXcbmvE2862U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67681B-256A-4304-AFB2-B3D1981C573F}">
  <a:tblStyle styleId="{5767681B-256A-4304-AFB2-B3D1981C573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02" y="50"/>
      </p:cViewPr>
      <p:guideLst>
        <p:guide orient="horz" pos="454"/>
        <p:guide pos="4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84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ESPECIALIZACION_EN_INDUSTRIA_5.0_Y_AUTOMATIZACION_INDUSTRIAL\Encuesta%20para%20el%20estudio%20de%20mercado%20delprograma_%20Especializaci&#243;n%20en%20Industria%205.0para%20egresados.%20(respuestas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ESPECIALIZACION_EN_INDUSTRIA_5.0_Y_AUTOMATIZACION_INDUSTRIAL\Encuesta%20para%20el%20estudio%20de%20mercado%20delprograma_%20Especializaci&#243;n%20en%20Industria%205.0para%20egresados.%20(respuestas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ESPECIALIZACION_EN_INDUSTRIA_5.0_Y_AUTOMATIZACION_INDUSTRIAL\Encuesta%20para%20el%20estudio%20de%20mercado%20delprograma_%20Especializaci&#243;n%20en%20Industria%205.0para%20egresados.%20(respuestas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ESPECIALIZACION_EN_INDUSTRIA_5.0_Y_AUTOMATIZACION_INDUSTRIAL\Encuesta%20para%20el%20estudio%20de%20mercado%20delprograma_%20Especializaci&#243;n%20en%20Industria%205.0para%20egresados.%20(respuestas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ESPECIALIZACION_EN_INDUSTRIA_5.0_Y_AUTOMATIZACION_INDUSTRIAL\Encuesta%20para%20el%20estudio%20de%20mercado%20delprograma_%20Especializaci&#243;n%20en%20Industria%205.0para%20egresados.%20(respuestas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ESPECIALIZACION_EN_INDUSTRIA_5.0_Y_AUTOMATIZACION_INDUSTRIAL\Encuesta%20para%20el%20estudio%20de%20mercado%20delprograma_%20Especializaci&#243;n%20en%20Industria%205.0para%20egresados.%20(respuestas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[Encuesta para el estudio de mercado delprograma_ Especialización en Industria 5.0para egresados. (respuestas).xlsx]pregunta 3!Tabla dinámica7</c:name>
    <c:fmtId val="115"/>
  </c:pivotSource>
  <c:chart>
    <c:autoTitleDeleted val="1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'pregunta 3'!$B$2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'pregunta 3'!$A$3:$A$22</c:f>
              <c:strCache>
                <c:ptCount val="19"/>
                <c:pt idx="0">
                  <c:v>Ingeniero Mecatrónico </c:v>
                </c:pt>
                <c:pt idx="1">
                  <c:v>Docente</c:v>
                </c:pt>
                <c:pt idx="2">
                  <c:v>Analista de Diseño e Ingeniería (Induma Sas)</c:v>
                </c:pt>
                <c:pt idx="3">
                  <c:v>Programador cnc</c:v>
                </c:pt>
                <c:pt idx="4">
                  <c:v>Auxiliar tecnico</c:v>
                </c:pt>
                <c:pt idx="5">
                  <c:v>Diseñador mecánico</c:v>
                </c:pt>
                <c:pt idx="6">
                  <c:v>Técnico electrónico </c:v>
                </c:pt>
                <c:pt idx="7">
                  <c:v>Ing de desarrollo y tecnología </c:v>
                </c:pt>
                <c:pt idx="8">
                  <c:v>Desarrollador FullStack</c:v>
                </c:pt>
                <c:pt idx="9">
                  <c:v>Ingeniero</c:v>
                </c:pt>
                <c:pt idx="10">
                  <c:v>Ingeniero de software</c:v>
                </c:pt>
                <c:pt idx="11">
                  <c:v>Electricista</c:v>
                </c:pt>
                <c:pt idx="12">
                  <c:v>Jefe de Mantenimiento</c:v>
                </c:pt>
                <c:pt idx="13">
                  <c:v>Electricista </c:v>
                </c:pt>
                <c:pt idx="14">
                  <c:v>Supervisor</c:v>
                </c:pt>
                <c:pt idx="15">
                  <c:v>Empleado</c:v>
                </c:pt>
                <c:pt idx="16">
                  <c:v>Tecnología en eletronica</c:v>
                </c:pt>
                <c:pt idx="17">
                  <c:v>Estudiante </c:v>
                </c:pt>
                <c:pt idx="18">
                  <c:v>Independiente </c:v>
                </c:pt>
              </c:strCache>
            </c:strRef>
          </c:cat>
          <c:val>
            <c:numRef>
              <c:f>'pregunta 3'!$B$3:$B$22</c:f>
              <c:numCache>
                <c:formatCode>General</c:formatCode>
                <c:ptCount val="19"/>
                <c:pt idx="0">
                  <c:v>73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54-4A11-99B8-89479FF39E1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523159919"/>
        <c:axId val="1523160399"/>
      </c:barChart>
      <c:catAx>
        <c:axId val="152315991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O"/>
                  <a:t>Profesión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1523160399"/>
        <c:crosses val="autoZero"/>
        <c:auto val="1"/>
        <c:lblAlgn val="ctr"/>
        <c:lblOffset val="100"/>
        <c:noMultiLvlLbl val="0"/>
      </c:catAx>
      <c:valAx>
        <c:axId val="1523160399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O"/>
                  <a:t>Numero</a:t>
                </a:r>
                <a:r>
                  <a:rPr lang="es-CO" baseline="0"/>
                  <a:t> de respuestas</a:t>
                </a:r>
                <a:endParaRPr lang="es-CO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</c:title>
        <c:numFmt formatCode="General" sourceLinked="1"/>
        <c:majorTickMark val="none"/>
        <c:minorTickMark val="none"/>
        <c:tickLblPos val="nextTo"/>
        <c:crossAx val="15231599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[Encuesta para el estudio de mercado delprograma_ Especialización en Industria 5.0para egresados. (respuestas).xlsx]pregunta 5!Tabla dinámica10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'pregunta 5'!$B$2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284-4DB3-B8A7-E512FBC75847}"/>
              </c:ext>
            </c:extLst>
          </c:dPt>
          <c:dPt>
            <c:idx val="1"/>
            <c:bubble3D val="0"/>
            <c:spPr>
              <a:solidFill>
                <a:srgbClr val="FFC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284-4DB3-B8A7-E512FBC758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284-4DB3-B8A7-E512FBC75847}"/>
              </c:ext>
            </c:extLst>
          </c:dPt>
          <c:dPt>
            <c:idx val="3"/>
            <c:bubble3D val="0"/>
            <c:spPr>
              <a:solidFill>
                <a:srgbClr val="0070C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284-4DB3-B8A7-E512FBC75847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'pregunta 5'!$A$3:$A$7</c:f>
              <c:strCache>
                <c:ptCount val="4"/>
                <c:pt idx="0">
                  <c:v>las dos anteriores</c:v>
                </c:pt>
                <c:pt idx="1">
                  <c:v>Continuar con estudios de posgrado para mi crecimiento profesional</c:v>
                </c:pt>
                <c:pt idx="2">
                  <c:v>Empezar a trabajar</c:v>
                </c:pt>
                <c:pt idx="3">
                  <c:v>No sabe/No contesta</c:v>
                </c:pt>
              </c:strCache>
            </c:strRef>
          </c:cat>
          <c:val>
            <c:numRef>
              <c:f>'pregunta 5'!$B$3:$B$7</c:f>
              <c:numCache>
                <c:formatCode>General</c:formatCode>
                <c:ptCount val="4"/>
                <c:pt idx="0">
                  <c:v>66</c:v>
                </c:pt>
                <c:pt idx="1">
                  <c:v>18</c:v>
                </c:pt>
                <c:pt idx="2">
                  <c:v>7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284-4DB3-B8A7-E512FBC7584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[Encuesta para el estudio de mercado delprograma_ Especialización en Industria 5.0para egresados. (respuestas).xlsx]pregunta 6!Tabla dinámica19</c:name>
    <c:fmtId val="12"/>
  </c:pivotSource>
  <c:chart>
    <c:autoTitleDeleted val="1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'pregunta 6'!$B$1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'pregunta 6'!$A$2:$A$4</c:f>
              <c:strCache>
                <c:ptCount val="2"/>
                <c:pt idx="0">
                  <c:v>No</c:v>
                </c:pt>
                <c:pt idx="1">
                  <c:v>Si</c:v>
                </c:pt>
              </c:strCache>
            </c:strRef>
          </c:cat>
          <c:val>
            <c:numRef>
              <c:f>'pregunta 6'!$B$2:$B$4</c:f>
              <c:numCache>
                <c:formatCode>General</c:formatCode>
                <c:ptCount val="2"/>
                <c:pt idx="0">
                  <c:v>7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D6-46B8-BE8F-5DCC3E3AFF9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4936639"/>
        <c:axId val="14928959"/>
      </c:barChart>
      <c:catAx>
        <c:axId val="14936639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14928959"/>
        <c:crosses val="autoZero"/>
        <c:auto val="1"/>
        <c:lblAlgn val="ctr"/>
        <c:lblOffset val="100"/>
        <c:noMultiLvlLbl val="0"/>
      </c:catAx>
      <c:valAx>
        <c:axId val="14928959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O"/>
                  <a:t>Numero</a:t>
                </a:r>
                <a:r>
                  <a:rPr lang="es-CO" baseline="0"/>
                  <a:t> de respuestas</a:t>
                </a:r>
                <a:endParaRPr lang="es-CO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</c:title>
        <c:numFmt formatCode="General" sourceLinked="1"/>
        <c:majorTickMark val="none"/>
        <c:minorTickMark val="none"/>
        <c:tickLblPos val="nextTo"/>
        <c:crossAx val="14936639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[Encuesta para el estudio de mercado delprograma_ Especialización en Industria 5.0para egresados. (respuestas).xlsx]pregunta 7!Tabla dinámica6</c:name>
    <c:fmtId val="13"/>
  </c:pivotSource>
  <c:chart>
    <c:autoTitleDeleted val="1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'pregunta 7'!$B$2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'pregunta 7'!$A$3:$A$13</c:f>
              <c:strCache>
                <c:ptCount val="10"/>
                <c:pt idx="0">
                  <c:v> Energías  renovables </c:v>
                </c:pt>
                <c:pt idx="1">
                  <c:v>Algo mas relacionado con mecánica </c:v>
                </c:pt>
                <c:pt idx="2">
                  <c:v>Algun postgrado relacionado con devops</c:v>
                </c:pt>
                <c:pt idx="3">
                  <c:v>Comunicación industrial </c:v>
                </c:pt>
                <c:pt idx="4">
                  <c:v>Especialización de gerencia en proyectos industriales y mantenimiento </c:v>
                </c:pt>
                <c:pt idx="5">
                  <c:v>Gerencia de proyectos</c:v>
                </c:pt>
                <c:pt idx="6">
                  <c:v>Gestión de proyectos </c:v>
                </c:pt>
                <c:pt idx="7">
                  <c:v>Maestría en ciencias biológicas </c:v>
                </c:pt>
                <c:pt idx="8">
                  <c:v>Por ahora no deseo estudiar </c:v>
                </c:pt>
                <c:pt idx="9">
                  <c:v>Por el momento ninguno </c:v>
                </c:pt>
              </c:strCache>
            </c:strRef>
          </c:cat>
          <c:val>
            <c:numRef>
              <c:f>'pregunta 7'!$B$3:$B$13</c:f>
              <c:numCache>
                <c:formatCode>General</c:formatCode>
                <c:ptCount val="10"/>
                <c:pt idx="0">
                  <c:v>2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94-435A-A14E-CF63302DD834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4936639"/>
        <c:axId val="14928959"/>
      </c:barChart>
      <c:catAx>
        <c:axId val="14936639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14928959"/>
        <c:crosses val="autoZero"/>
        <c:auto val="1"/>
        <c:lblAlgn val="ctr"/>
        <c:lblOffset val="100"/>
        <c:noMultiLvlLbl val="0"/>
      </c:catAx>
      <c:valAx>
        <c:axId val="14928959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O"/>
                  <a:t>Numero</a:t>
                </a:r>
                <a:r>
                  <a:rPr lang="es-CO" baseline="0"/>
                  <a:t> de respuestas</a:t>
                </a:r>
                <a:endParaRPr lang="es-CO"/>
              </a:p>
            </c:rich>
          </c:tx>
          <c:layout>
            <c:manualLayout>
              <c:xMode val="edge"/>
              <c:yMode val="edge"/>
              <c:x val="0.41594082834240315"/>
              <c:y val="0.9272630325762694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</c:title>
        <c:numFmt formatCode="General" sourceLinked="1"/>
        <c:majorTickMark val="none"/>
        <c:minorTickMark val="none"/>
        <c:tickLblPos val="nextTo"/>
        <c:crossAx val="14936639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[Encuesta para el estudio de mercado delprograma_ Especialización en Industria 5.0para egresados. (respuestas).xlsx]pregunta 8!Tabla dinámica6</c:name>
    <c:fmtId val="18"/>
  </c:pivotSource>
  <c:chart>
    <c:autoTitleDeleted val="1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'pregunta 8'!$B$2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'pregunta 8'!$A$3:$A$8</c:f>
              <c:strCache>
                <c:ptCount val="5"/>
                <c:pt idx="0">
                  <c:v>Desplazamiento</c:v>
                </c:pt>
                <c:pt idx="1">
                  <c:v>Dinero</c:v>
                </c:pt>
                <c:pt idx="2">
                  <c:v>Tiempo</c:v>
                </c:pt>
                <c:pt idx="3">
                  <c:v>Trabajo</c:v>
                </c:pt>
                <c:pt idx="4">
                  <c:v>(en blanco)</c:v>
                </c:pt>
              </c:strCache>
            </c:strRef>
          </c:cat>
          <c:val>
            <c:numRef>
              <c:f>'pregunta 8'!$B$3:$B$8</c:f>
              <c:numCache>
                <c:formatCode>General</c:formatCode>
                <c:ptCount val="5"/>
                <c:pt idx="0">
                  <c:v>10</c:v>
                </c:pt>
                <c:pt idx="1">
                  <c:v>42</c:v>
                </c:pt>
                <c:pt idx="2">
                  <c:v>11</c:v>
                </c:pt>
                <c:pt idx="3">
                  <c:v>6</c:v>
                </c:pt>
                <c:pt idx="4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6B-4A92-B421-4B7EF0E96F4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4936639"/>
        <c:axId val="14928959"/>
      </c:barChart>
      <c:catAx>
        <c:axId val="14936639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14928959"/>
        <c:crosses val="autoZero"/>
        <c:auto val="1"/>
        <c:lblAlgn val="ctr"/>
        <c:lblOffset val="100"/>
        <c:noMultiLvlLbl val="0"/>
      </c:catAx>
      <c:valAx>
        <c:axId val="14928959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O"/>
                  <a:t>Numero</a:t>
                </a:r>
                <a:r>
                  <a:rPr lang="es-CO" baseline="0"/>
                  <a:t> de respuestas</a:t>
                </a:r>
                <a:endParaRPr lang="es-CO"/>
              </a:p>
            </c:rich>
          </c:tx>
          <c:layout>
            <c:manualLayout>
              <c:xMode val="edge"/>
              <c:yMode val="edge"/>
              <c:x val="0.41594082834240315"/>
              <c:y val="0.9272630325762694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</c:title>
        <c:numFmt formatCode="General" sourceLinked="1"/>
        <c:majorTickMark val="none"/>
        <c:minorTickMark val="none"/>
        <c:tickLblPos val="nextTo"/>
        <c:crossAx val="14936639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[Encuesta para el estudio de mercado delprograma_ Especialización en Industria 5.0para egresados. (respuestas).xlsx]pregunta 9!Tabla dinámica11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2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3"/>
        <c:spPr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4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'pregunta 9'!$B$2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8A8-4E7C-B00D-52F8A74AF8D7}"/>
              </c:ext>
            </c:extLst>
          </c:dPt>
          <c:dPt>
            <c:idx val="1"/>
            <c:bubble3D val="0"/>
            <c:spPr>
              <a:solidFill>
                <a:srgbClr val="FFC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8A8-4E7C-B00D-52F8A74AF8D7}"/>
              </c:ext>
            </c:extLst>
          </c:dPt>
          <c:dPt>
            <c:idx val="2"/>
            <c:bubble3D val="0"/>
            <c:spPr>
              <a:solidFill>
                <a:srgbClr val="00B0F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E8A8-4E7C-B00D-52F8A74AF8D7}"/>
              </c:ext>
            </c:extLst>
          </c:dPt>
          <c:dPt>
            <c:idx val="3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E8A8-4E7C-B00D-52F8A74AF8D7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'pregunta 9'!$A$3:$A$7</c:f>
              <c:strCache>
                <c:ptCount val="4"/>
                <c:pt idx="0">
                  <c:v>Nocturno</c:v>
                </c:pt>
                <c:pt idx="1">
                  <c:v>Fines de semana con mediación TIC</c:v>
                </c:pt>
                <c:pt idx="2">
                  <c:v>Diurno</c:v>
                </c:pt>
                <c:pt idx="3">
                  <c:v>(en blanco)</c:v>
                </c:pt>
              </c:strCache>
            </c:strRef>
          </c:cat>
          <c:val>
            <c:numRef>
              <c:f>'pregunta 9'!$B$3:$B$7</c:f>
              <c:numCache>
                <c:formatCode>General</c:formatCode>
                <c:ptCount val="4"/>
                <c:pt idx="0">
                  <c:v>52</c:v>
                </c:pt>
                <c:pt idx="1">
                  <c:v>27</c:v>
                </c:pt>
                <c:pt idx="2">
                  <c:v>6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8A8-4E7C-B00D-52F8A74AF8D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4.png>
</file>

<file path=ppt/media/image15.jpeg>
</file>

<file path=ppt/media/image16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pn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8EAE059-BCF9-E644-7A4F-B42E634BA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99C9EA3-4C74-0CF5-7DE9-563173E394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05EE1D5-F233-1D1D-02F4-78FD1DEC78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00331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57969F2-CACB-5766-6D19-3F1CAA275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939FA0F5-629A-5DEC-5908-12C308A52A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260E814-CAFF-D6DA-A39B-A3BE372E80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42859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947CE52-0505-457C-BD58-D5B8269DC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60638E13-B1EA-7580-5CBD-01CDD527F8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F089AB4-167C-7612-1317-92C05351BF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72440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C46596D-8F3C-D064-71B6-DC9CFC3D8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924D601-3EA1-5DA9-7A2C-C64EEC426C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77FA521A-B7C7-1670-2A35-6143409FC4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94212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FF3D605-C26B-A8C3-22CB-029C861B8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E00EAD1B-F892-A217-B052-38936A58B9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DEC7EEEE-E322-1182-F794-6EF2DB5F1A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2573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1C06DCAA-ECF0-3702-AF2D-106A0D80C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D1227A2-DBCF-F11C-0FEB-881250A79A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510A446-4E0D-FC17-1EEB-EF5B5C1648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92303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189F63A-1934-A6DA-C812-A9A93174F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EDAB3349-FCD4-55C3-8AC2-7B23C64607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D1ACD019-8EE8-919B-562B-C581D448A1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44162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BDF105E-A49F-D0D6-E0F0-73A5B3CF4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7717560-29B4-8725-F5B1-0E61A970A7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73F37BD7-88F8-82B9-319E-19D2730E9C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31226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20046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1B0F1AE-16C5-4D7C-4967-2F38F16EC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5A0C69A-BAFA-26FF-6DF1-D7ECAE6EF3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14CE9B2-57F3-64F5-7513-96104A2F40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0083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3A62123-0C70-0049-350E-B13649B22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164EB744-B5D0-CD06-1C75-291AC2AFFA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224CDFF-3037-91DC-1D13-7BCAB8F697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73306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A96ABBD-D5A9-9F88-5761-E721DDD6F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7475AA3E-6F86-865C-721F-1C4059484F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0C8D31B-C043-959F-6B3D-FEA4155B3D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39728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098E7412-7C73-4628-8B66-E24F29B66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1B476BC2-5778-AAD4-6D3F-105815C52C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87CA193-C246-87E1-8C91-6CB6E2B163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63450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FC47D34-A5F0-3D3A-DB44-904EC0E84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9A33E5D-A247-A790-2C5E-10DA3653C4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B5E3009-64E0-4BA3-D9BB-1B018BA068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69575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10ED97B3-13CF-E208-F9E0-C027C5206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EC7B7988-83A6-0D80-5D71-A625B0D4AF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15D28E3-CD15-CFAC-46B1-156E8E711A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62396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87358CE1-9ECB-5101-C24B-317B4FD27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C49C31A-E69F-DED8-053C-5765727EA7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27EF56D-3D47-DE5C-17B7-E04A255B20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26004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E57D820-E693-6A36-4BCC-795F310BD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5A9AA24B-ECE1-D661-823E-A32CED6CA8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6F8945AB-4FCB-B955-D4E6-53F3AEB6DF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94345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879C5F1-DEC9-3300-FA26-1A1A737FD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6EFC287-29F1-B763-E612-BBD5983061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8EF1156-6AE6-12F9-EE0E-5335705596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83977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FC06DD5-D786-4BA1-AA2E-8F4E7D9C8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521E55D2-A464-7950-DD53-1F8DEC8F49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9973BA72-8EF7-127E-177B-3CDA3BF0C3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83074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25FECC1-63EE-BE9F-E969-7E1035E83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6335358-1EE0-8E33-469B-BDFA2C4368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3257B7B4-1286-28CD-A4BA-E77043AE20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7636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8D2E711F-A3E1-33C1-CB41-D8CE7B3F8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7349E296-64E1-368E-A67D-BFEDD2F46A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60830D4E-2383-63F4-91E5-5EDFE57E7A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16891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1C4E7F0-B0E4-8236-40C2-ADAA19BE7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EE39DCB-8469-1FA6-6DB6-7326EF5F21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A2B792C7-8B4E-4BA2-556B-2C0E9D5D0A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7340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1DAE86A-D6BB-6E7A-4C87-30184A36C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3EB5220-734F-B239-493D-1DD6398AC6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0E04CD6-D69F-4BE1-5A51-C2C38FFE7B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27996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E7C680F-3CFA-7CFC-8086-45D6C2EE7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EAB58417-348B-FB7C-4248-BB03933693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6D53A5D0-54CB-5C0F-CD70-B84C18BFA5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14394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7F0CC34-F305-9BF9-AFC4-717C38936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69EE88B-A443-CD8F-9053-D3BF3C4E96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DE73780-D426-7040-BB68-4270A4D539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47994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5146E4F-F32F-1361-C311-26C5ADCAC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1852D514-295E-1D20-16D7-F4EF2BFDEB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6A16909-F8E0-2889-6C13-B9B8062CA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058107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3DAD120-0A72-55A1-33DD-406642D4A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7492821-DCE6-368A-06AD-C4FB1D8800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FF3B2C5B-8F16-FE55-497A-A74CA8F429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4440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147EE8C0-6DDE-E3D2-469D-EA332268E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47D24BA-FFA4-837D-C479-84F618EAA3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9A57A65-CC4D-ABF5-CAEC-20CA57AF6A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13333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2A6E60F-8CD1-5E56-E57D-28D09C92C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DD485A9-1428-086C-B8DD-B003302AA5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DE916E86-E49F-ABE5-B19C-45DB6C7D04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09855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68553CE-A1D3-702B-917E-9E0AA3435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5304A270-2A80-2F93-D9EF-84CFBE5333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CB172803-4B62-1F7C-C180-62C63966AE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960888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3A6C6A4-7713-D2F5-534E-89D038E8F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6553BAD-660F-AB52-F098-733A6CAC1D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868B698-98D9-F20E-86D6-E19AF56B16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9169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36690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37668FC-8266-42CD-BAB6-2B5207C46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387F8CE-17B8-95C4-B1B9-A606D3B3AA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CDFA674-4135-4F9A-EF14-3A33788105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2327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8867089-CE4F-AF1C-1C56-F521C8552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90FB0A16-FB82-0249-753E-D34048D2B8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793DEAD-7C5B-0454-D08E-A70252A7B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880225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90E275E-8207-3A44-C7C2-9D69686DC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98B51EE3-FFFD-62E9-CDEA-7E89EFEA85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AFAA9046-3EA3-F72F-BF1B-338B09956B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921674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7D9A634-4200-6F43-C18F-3C06D183D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4B839BC-F1EB-6CEE-FC42-3142C53B25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F01CAE5D-D648-3A3C-F251-04A083571B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057408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736DCF5-979A-69F3-4113-C6760AD28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C0E5ED3-F24B-6643-4F81-3899584368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BBA5368-AC78-4911-ABAA-4AC0EFA902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176945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6" name="Google Shape;646;p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C9B9A5D-B480-B453-B8D9-92A1FB815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B6C8C76-01EC-0164-0DC0-395EEAA851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62050190-64DA-1BC9-09DB-2DD26FDE20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8373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0D36BC03-AB5D-0177-CFE4-833C8A3D0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A196B70-EA68-D850-3478-609E1C4543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CD22CD3-6062-FFCC-59CE-D1A3346699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5457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AD0EAD3-579F-4C62-A9E9-B179B335A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BE98C86-DD48-7D5F-782C-174814A034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56DFB21-B65E-A9D0-536C-B3EB78A070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65477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A421B74-A0D4-0096-5908-0D782DB91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72FC2E9-9D87-FDB0-16B1-13A19F1406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5F19CFE-9FCD-65B8-8CC9-7951961D32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4214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89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6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6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7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7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7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blio.ucaldas.edu.co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B89561C-F528-CD82-3428-E9F9EB4D3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80E69CD-6DF7-94D5-F869-AE1256D03D1E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3F41B1DA-5F8E-4FFC-CEB9-1A4FB8A85BBE}"/>
              </a:ext>
            </a:extLst>
          </p:cNvPr>
          <p:cNvSpPr txBox="1"/>
          <p:nvPr/>
        </p:nvSpPr>
        <p:spPr>
          <a:xfrm>
            <a:off x="452283" y="350544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dirty="0"/>
          </a:p>
        </p:txBody>
      </p:sp>
      <p:sp>
        <p:nvSpPr>
          <p:cNvPr id="3" name="Google Shape;182;p13">
            <a:extLst>
              <a:ext uri="{FF2B5EF4-FFF2-40B4-BE49-F238E27FC236}">
                <a16:creationId xmlns:a16="http://schemas.microsoft.com/office/drawing/2014/main" id="{B2D0A361-C15C-F10C-50FF-A3D704231800}"/>
              </a:ext>
            </a:extLst>
          </p:cNvPr>
          <p:cNvSpPr txBox="1"/>
          <p:nvPr/>
        </p:nvSpPr>
        <p:spPr>
          <a:xfrm>
            <a:off x="3540390" y="241579"/>
            <a:ext cx="25380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PROGRAMAS SIMILARES</a:t>
            </a:r>
            <a:endParaRPr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81E3EE4A-9B81-BECA-E258-DA5436DDEC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0103375"/>
              </p:ext>
            </p:extLst>
          </p:nvPr>
        </p:nvGraphicFramePr>
        <p:xfrm>
          <a:off x="700532" y="1161050"/>
          <a:ext cx="6361606" cy="3676374"/>
        </p:xfrm>
        <a:graphic>
          <a:graphicData uri="http://schemas.openxmlformats.org/drawingml/2006/table">
            <a:tbl>
              <a:tblPr firstRow="1" bandRow="1">
                <a:tableStyleId>{5767681B-256A-4304-AFB2-B3D1981C573F}</a:tableStyleId>
              </a:tblPr>
              <a:tblGrid>
                <a:gridCol w="2382759">
                  <a:extLst>
                    <a:ext uri="{9D8B030D-6E8A-4147-A177-3AD203B41FA5}">
                      <a16:colId xmlns:a16="http://schemas.microsoft.com/office/drawing/2014/main" val="3189128490"/>
                    </a:ext>
                  </a:extLst>
                </a:gridCol>
                <a:gridCol w="1898870">
                  <a:extLst>
                    <a:ext uri="{9D8B030D-6E8A-4147-A177-3AD203B41FA5}">
                      <a16:colId xmlns:a16="http://schemas.microsoft.com/office/drawing/2014/main" val="2764993341"/>
                    </a:ext>
                  </a:extLst>
                </a:gridCol>
                <a:gridCol w="1611971">
                  <a:extLst>
                    <a:ext uri="{9D8B030D-6E8A-4147-A177-3AD203B41FA5}">
                      <a16:colId xmlns:a16="http://schemas.microsoft.com/office/drawing/2014/main" val="3466581041"/>
                    </a:ext>
                  </a:extLst>
                </a:gridCol>
                <a:gridCol w="468006">
                  <a:extLst>
                    <a:ext uri="{9D8B030D-6E8A-4147-A177-3AD203B41FA5}">
                      <a16:colId xmlns:a16="http://schemas.microsoft.com/office/drawing/2014/main" val="3595351249"/>
                    </a:ext>
                  </a:extLst>
                </a:gridCol>
              </a:tblGrid>
              <a:tr h="31596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NOMBRE_INSTITUCIÓN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82" marR="2682" marT="268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>
                          <a:effectLst/>
                        </a:rPr>
                        <a:t>NOMBRE_DEL_PROGRAMA</a:t>
                      </a:r>
                      <a:endParaRPr lang="es-CO" sz="1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82" marR="2682" marT="2682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200" u="none" strike="noStrike" dirty="0">
                          <a:effectLst/>
                        </a:rPr>
                        <a:t> COSTO MATRÍCULA ESTUD NUEVOS 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82" marR="2682" marT="2682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SMMLV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ctr"/>
                </a:tc>
                <a:extLst>
                  <a:ext uri="{0D108BD9-81ED-4DB2-BD59-A6C34878D82A}">
                    <a16:rowId xmlns:a16="http://schemas.microsoft.com/office/drawing/2014/main" val="751496782"/>
                  </a:ext>
                </a:extLst>
              </a:tr>
              <a:tr h="472799"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 dirty="0">
                          <a:effectLst/>
                        </a:rPr>
                        <a:t>UNIVERSIDAD NACIONAL DE COLOMBIA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ESPECIALIZACION EN AUTOMATIZACION INDUSTRIAL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 $         8.233.270,00 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</a:rPr>
                        <a:t>5,8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extLst>
                  <a:ext uri="{0D108BD9-81ED-4DB2-BD59-A6C34878D82A}">
                    <a16:rowId xmlns:a16="http://schemas.microsoft.com/office/drawing/2014/main" val="240032531"/>
                  </a:ext>
                </a:extLst>
              </a:tr>
              <a:tr h="472799"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UNIVERSIDAD PEDAGOGICA Y TECNOLOGICA DE COLOMBIA - UPTC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ESPECIALIZACION EN AUTOMATIZACION INDUSTRIAL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 $         8.221.980,00 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</a:rPr>
                        <a:t>5,8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extLst>
                  <a:ext uri="{0D108BD9-81ED-4DB2-BD59-A6C34878D82A}">
                    <a16:rowId xmlns:a16="http://schemas.microsoft.com/office/drawing/2014/main" val="2134912274"/>
                  </a:ext>
                </a:extLst>
              </a:tr>
              <a:tr h="472799"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UNIVERSIDAD DEL VALLE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ESPECIALIZACION EN AUTOMATIZACION INDUSTRIAL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 $         8.706.200,00 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</a:rPr>
                        <a:t>6,1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extLst>
                  <a:ext uri="{0D108BD9-81ED-4DB2-BD59-A6C34878D82A}">
                    <a16:rowId xmlns:a16="http://schemas.microsoft.com/office/drawing/2014/main" val="107155275"/>
                  </a:ext>
                </a:extLst>
              </a:tr>
              <a:tr h="472799"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UNIVERSIDAD FRANCISCO DE PAULA SANTANDER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ESPECIALIZACIÓN EN AUTOMATIZACIÓN INDUSTRIAL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 $         5.200.000,00 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</a:rPr>
                        <a:t>3,7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extLst>
                  <a:ext uri="{0D108BD9-81ED-4DB2-BD59-A6C34878D82A}">
                    <a16:rowId xmlns:a16="http://schemas.microsoft.com/office/drawing/2014/main" val="1615746921"/>
                  </a:ext>
                </a:extLst>
              </a:tr>
              <a:tr h="472799"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UNIVERSIDAD SANTO TOMAS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ESPECIALIZACIÓN EN AUTOMATIZACIÓN INDUSTRIAL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 $         6.835.500,00 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</a:rPr>
                        <a:t>4,8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extLst>
                  <a:ext uri="{0D108BD9-81ED-4DB2-BD59-A6C34878D82A}">
                    <a16:rowId xmlns:a16="http://schemas.microsoft.com/office/drawing/2014/main" val="651920126"/>
                  </a:ext>
                </a:extLst>
              </a:tr>
              <a:tr h="315966"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FUNDACION UNIVERSITARIA INTERNACIONAL DE LA RIOJA - UNIR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ESPECIALIZACIÓN EN INDUSTRIA 4.0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200" u="none" strike="noStrike">
                          <a:effectLst/>
                        </a:rPr>
                        <a:t> $         6.951.750,00 </a:t>
                      </a:r>
                      <a:endParaRPr lang="es-CO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</a:rPr>
                        <a:t>4,9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682" marR="2682" marT="2682" marB="0" anchor="b"/>
                </a:tc>
                <a:extLst>
                  <a:ext uri="{0D108BD9-81ED-4DB2-BD59-A6C34878D82A}">
                    <a16:rowId xmlns:a16="http://schemas.microsoft.com/office/drawing/2014/main" val="3724190480"/>
                  </a:ext>
                </a:extLst>
              </a:tr>
            </a:tbl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81507BBD-F429-88EA-8211-69B031DDB93C}"/>
              </a:ext>
            </a:extLst>
          </p:cNvPr>
          <p:cNvSpPr txBox="1"/>
          <p:nvPr/>
        </p:nvSpPr>
        <p:spPr>
          <a:xfrm>
            <a:off x="7208914" y="1961967"/>
            <a:ext cx="193508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Ventaja U. Caldas Vs U. nacional:</a:t>
            </a:r>
            <a:r>
              <a:rPr lang="es-CO" sz="1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Significativamente más accesible (~14% menor).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66748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6D28E70-B77D-84FE-3DB3-43E69C039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9C2B51B-1175-BE80-1F2F-0167181CD779}"/>
              </a:ext>
            </a:extLst>
          </p:cNvPr>
          <p:cNvSpPr txBox="1"/>
          <p:nvPr/>
        </p:nvSpPr>
        <p:spPr>
          <a:xfrm>
            <a:off x="454151" y="429439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JUSTIFICACIÓN</a:t>
            </a:r>
            <a:endParaRPr dirty="0"/>
          </a:p>
        </p:txBody>
      </p:sp>
      <p:sp>
        <p:nvSpPr>
          <p:cNvPr id="5" name="Google Shape;187;p14">
            <a:extLst>
              <a:ext uri="{FF2B5EF4-FFF2-40B4-BE49-F238E27FC236}">
                <a16:creationId xmlns:a16="http://schemas.microsoft.com/office/drawing/2014/main" id="{B21F5AE7-AA8A-EF0F-BD6F-0701F4A916F3}"/>
              </a:ext>
            </a:extLst>
          </p:cNvPr>
          <p:cNvSpPr txBox="1"/>
          <p:nvPr/>
        </p:nvSpPr>
        <p:spPr>
          <a:xfrm>
            <a:off x="454151" y="847809"/>
            <a:ext cx="8065627" cy="64465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00000"/>
              </a:buClr>
              <a:buSzPts val="2500"/>
            </a:pPr>
            <a:r>
              <a:rPr lang="es-CO" sz="320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Oportunidad en el Panorama Educativo</a:t>
            </a:r>
            <a:endParaRPr lang="en-US" sz="3200" kern="1200" dirty="0">
              <a:solidFill>
                <a:schemeClr val="tx1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188;p14">
            <a:extLst>
              <a:ext uri="{FF2B5EF4-FFF2-40B4-BE49-F238E27FC236}">
                <a16:creationId xmlns:a16="http://schemas.microsoft.com/office/drawing/2014/main" id="{0070AFE3-9C5C-53FF-1FB1-5FDCAE7EB19D}"/>
              </a:ext>
            </a:extLst>
          </p:cNvPr>
          <p:cNvSpPr txBox="1"/>
          <p:nvPr/>
        </p:nvSpPr>
        <p:spPr>
          <a:xfrm>
            <a:off x="454151" y="1812228"/>
            <a:ext cx="7624806" cy="3098454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Vacío en el Mercado:</a:t>
            </a: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sz="18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457200" lvl="8">
              <a:lnSpc>
                <a:spcPts val="1500"/>
              </a:lnSpc>
              <a:spcAft>
                <a:spcPts val="225"/>
              </a:spcAft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	1. NO existen Especializaciones en Industria 5.0 registradas.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	2. Oferta limitada en Industria 4.0 (1 virtual).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	3. Oferta existente en Automatización (incluye UNAL 	Manizales) con enfoque más tradicional.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endParaRPr lang="es-CO" sz="18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Ventaja Competitiva U. Caldas:</a:t>
            </a: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sz="18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	1. Enfoque Único: Industria 5.0 (Humano-céntrico, Sostenible).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	2. Modalidad Flexible y adaptada a prácticas.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	3. Precio Atractivo.</a:t>
            </a:r>
          </a:p>
        </p:txBody>
      </p:sp>
    </p:spTree>
    <p:extLst>
      <p:ext uri="{BB962C8B-B14F-4D97-AF65-F5344CB8AC3E}">
        <p14:creationId xmlns:p14="http://schemas.microsoft.com/office/powerpoint/2010/main" val="2901452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03834267-E4A4-AA1C-B4AA-C1EA8EEFC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C2F7391-D4F7-535B-077B-E3FF0FF7BC22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71E8CC35-FE84-3E2E-4C34-21A5D75049C1}"/>
              </a:ext>
            </a:extLst>
          </p:cNvPr>
          <p:cNvSpPr txBox="1"/>
          <p:nvPr/>
        </p:nvSpPr>
        <p:spPr>
          <a:xfrm>
            <a:off x="298875" y="253059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A4A569F-D342-5631-094A-607763DEC7A7}"/>
              </a:ext>
            </a:extLst>
          </p:cNvPr>
          <p:cNvSpPr txBox="1"/>
          <p:nvPr/>
        </p:nvSpPr>
        <p:spPr>
          <a:xfrm>
            <a:off x="1042618" y="873910"/>
            <a:ext cx="6940667" cy="406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539750" lvl="0" indent="-34290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Propósito: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Realizar un levantamiento de información para evaluar el interés potencial en el programa de "Especialización en Industria 5.0 y Automatización Industrial", contactando a una población de interés a través de las bases de datos (</a:t>
            </a:r>
            <a:r>
              <a:rPr lang="es-CO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mailing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de la Universidad de Caldas.</a:t>
            </a:r>
          </a:p>
          <a:p>
            <a:pPr marL="342900" marR="539750" lvl="0" indent="-34290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Metodología: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Se utilizó un cuestionario online (Google </a:t>
            </a:r>
            <a:r>
              <a:rPr lang="es-CO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Forms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distribuido vía </a:t>
            </a:r>
            <a:r>
              <a:rPr lang="es-CO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mailing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Se obtuvieron y analizaron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95 respuestas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marR="539750" lvl="0" indent="-34290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Hallazgos Clave:</a:t>
            </a:r>
            <a:endParaRPr lang="es-CO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Existe un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interés extraordinariamente alto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en cursar la especialización: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93.7%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(89 de 95) de los encuestados manifestaron interés.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perfil predominante de los encuestados es: Género Masculino (85.3%), con nivel educativo estudiantes de pregrado de los cuales el 9,5% ya tienen un nivel Tecnológico, y el 8.4% tienen ya un nivel Técnico, Maestría, Especialización o Doctorado. La mayoría reside en Caldas, principalmente en Manizales (78 personas).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principal limitante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identificada para cursar el programa es el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Dinero (62.2%)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seguido por el Tiempo (15.6%) y el trabajo (14.4%).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modalidad preferida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de forma abrumadora por los interesados es la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Nocturna (80.2%)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seguida de lejos por Presencial con mediación TIC (16.5%).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percepción sobre el costo propuesto (4.5-5 SMLMV) es mayoritariamente positiva o neutra: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30.5% lo considera un buen precio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47.4% está inseguro y 22.1% lo ve caro.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Una mayoría casi total (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93.7%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desea recibir más información sobre el posgrado.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4442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B6D14690-01BE-084A-AFDD-9784750C4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9416BDFD-BC42-14EC-C6B9-6790540307B1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8D0400D9-0145-7B2C-4D44-D2D27F30EFFD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0FEC117-B71D-A46E-E151-6F0C28F23026}"/>
              </a:ext>
            </a:extLst>
          </p:cNvPr>
          <p:cNvSpPr txBox="1"/>
          <p:nvPr/>
        </p:nvSpPr>
        <p:spPr>
          <a:xfrm>
            <a:off x="1101666" y="995270"/>
            <a:ext cx="694066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Intención al terminar Pregrado (Pregunta 5):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Las dos anteriores (Estudiar y Trabajar): 72.6%, Continuar con estudios de posgrado: 24.2%. </a:t>
            </a:r>
            <a:r>
              <a:rPr lang="es-CO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(Total con intención de seguir estudiando: 96.8%)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99C8C22-E44F-06F5-E822-D6D866B5E8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088" y="2191404"/>
            <a:ext cx="7407822" cy="24986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9386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1835FB5D-B37A-EE6E-F15F-AE8F6F428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7C4A9712-C347-9192-7660-523746665215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F0C00F97-0A87-D23B-2E44-8F95FC33AA35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75614E3-AA5F-5994-C547-B072D40723BB}"/>
              </a:ext>
            </a:extLst>
          </p:cNvPr>
          <p:cNvSpPr txBox="1"/>
          <p:nvPr/>
        </p:nvSpPr>
        <p:spPr>
          <a:xfrm>
            <a:off x="1101666" y="995270"/>
            <a:ext cx="6940667" cy="11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539750" lvl="1" algn="just">
              <a:lnSpc>
                <a:spcPct val="107000"/>
              </a:lnSpc>
              <a:buSzPts val="1000"/>
              <a:tabLst>
                <a:tab pos="914400" algn="l"/>
              </a:tabLst>
            </a:pPr>
            <a:r>
              <a:rPr lang="es-C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Interés en la Especialización (Pregunta 6):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Le gustaría estudiar la especialización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? </a:t>
            </a:r>
          </a:p>
          <a:p>
            <a:pPr marL="457200" marR="539750" lvl="1" algn="just">
              <a:lnSpc>
                <a:spcPct val="107000"/>
              </a:lnSpc>
              <a:buSzPts val="1000"/>
              <a:tabLst>
                <a:tab pos="914400" algn="l"/>
              </a:tabLst>
            </a:pP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Sí: 93.7%, No: 6.3%.</a:t>
            </a:r>
          </a:p>
          <a:p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7C8E6AB-CADF-803D-5137-ED1B87E61E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877" y="2036318"/>
            <a:ext cx="5500243" cy="25086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8892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6C516D4-FB86-83A7-6598-A203A0D7F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8B1B2D1-920D-EA72-B926-5F3F0856C9A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E3B02704-7066-FABA-4C02-C4A5CFC9D368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FF30474-AFB9-5D2D-C2D3-A218828572F2}"/>
              </a:ext>
            </a:extLst>
          </p:cNvPr>
          <p:cNvSpPr txBox="1"/>
          <p:nvPr/>
        </p:nvSpPr>
        <p:spPr>
          <a:xfrm>
            <a:off x="1101666" y="995270"/>
            <a:ext cx="6940667" cy="149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539750" lvl="1" algn="just">
              <a:lnSpc>
                <a:spcPct val="107000"/>
              </a:lnSpc>
              <a:buSzPts val="1000"/>
              <a:tabLst>
                <a:tab pos="914400" algn="l"/>
              </a:tabLst>
            </a:pPr>
            <a:r>
              <a:rPr lang="es-C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Alternativas (si la respuesta fue No) (Pregunta 7, N=8):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Inteligencia Artificial (25%), Diseño Gráfico (12.5%), Gerencia de Proyectos (12.5%), Tiempo y Dinero (12.5%), Ingeniería en Automatización (12.5%).</a:t>
            </a:r>
          </a:p>
          <a:p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D429920-9007-6965-5F18-E7C7561F2F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044" y="2327438"/>
            <a:ext cx="6489910" cy="23289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984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A89AE7A3-BAC7-CF5C-755E-72F953FC4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6A389E7-7DBF-79C3-915E-A59C8B4FCDD2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E24E6587-60BA-4BB6-C428-9052C437BF1E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A43DFA0-D582-8E98-6060-303365CC5BA2}"/>
              </a:ext>
            </a:extLst>
          </p:cNvPr>
          <p:cNvSpPr txBox="1"/>
          <p:nvPr/>
        </p:nvSpPr>
        <p:spPr>
          <a:xfrm>
            <a:off x="1101666" y="995270"/>
            <a:ext cx="6940667" cy="11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539750" lvl="1" algn="just">
              <a:lnSpc>
                <a:spcPct val="107000"/>
              </a:lnSpc>
              <a:buSzPts val="1000"/>
              <a:tabLst>
                <a:tab pos="914400" algn="l"/>
              </a:tabLst>
            </a:pPr>
            <a:r>
              <a:rPr lang="es-C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Limitaciones (Pregunta 8, N=90):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Dinero: 62.2%, Tiempo: 15.6%, trabajo: 14.4%. (desplazamiento, Conexión, Equipos no relevantes según gráfico).</a:t>
            </a:r>
          </a:p>
          <a:p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C32D656-EC40-AE1E-95C5-5BF08B80F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7969" y="2129087"/>
            <a:ext cx="6348059" cy="24091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9861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0103D968-20AE-C175-6753-380F3F3B7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57387AF6-68AA-98C9-57EB-ABA6965355D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EF774260-5BA8-1B5C-7545-12AE9420B0E0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5781A3A-F2A3-479E-9906-AE7ECC4E713F}"/>
              </a:ext>
            </a:extLst>
          </p:cNvPr>
          <p:cNvSpPr txBox="1"/>
          <p:nvPr/>
        </p:nvSpPr>
        <p:spPr>
          <a:xfrm>
            <a:off x="1101666" y="995270"/>
            <a:ext cx="6940667" cy="11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539750" lvl="1" algn="just">
              <a:lnSpc>
                <a:spcPct val="107000"/>
              </a:lnSpc>
              <a:buSzPts val="1000"/>
              <a:tabLst>
                <a:tab pos="914400" algn="l"/>
              </a:tabLst>
            </a:pPr>
            <a:r>
              <a:rPr lang="es-C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Modalidad Preferida (Pregunta 9, N=91):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Nocturno: 80.2%, Presencial con mediación TIC: 16.5%, Diurno: 3.3% (calculado).</a:t>
            </a:r>
          </a:p>
          <a:p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DC0191-D960-D60B-44E8-095831E962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379" y="2192136"/>
            <a:ext cx="6519240" cy="2303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46587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0244D20B-822E-6E62-B0DA-3EA3D4D0942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Mercado-Egresados 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6FFE46D-170C-6B8E-9DE8-6E813FDB2F13}"/>
              </a:ext>
            </a:extLst>
          </p:cNvPr>
          <p:cNvSpPr txBox="1"/>
          <p:nvPr/>
        </p:nvSpPr>
        <p:spPr>
          <a:xfrm>
            <a:off x="1042618" y="873910"/>
            <a:ext cx="6940667" cy="406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539750" lvl="0" indent="-34290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Propósito: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Evaluar el interés potencial y la viabilidad de lanzar un nuevo programa de "Especialización en Industria 5.0 y Automatización Industrial" por parte de la Universidad de Caldas, dirigido a sus egresados.</a:t>
            </a:r>
          </a:p>
          <a:p>
            <a:pPr marL="342900" marR="539750" lvl="0" indent="-34290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Metodología: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Se realizó una encuesta online mediante Google </a:t>
            </a:r>
            <a:r>
              <a:rPr lang="es-CO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Forms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distribuida a egresados de la Universidad de Caldas. Se obtuvieron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92 respuestas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válidas analizadas.</a:t>
            </a:r>
          </a:p>
          <a:p>
            <a:pPr marL="342900" marR="539750" lvl="0" indent="-34290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Hallazgos Clave:</a:t>
            </a:r>
            <a:endParaRPr lang="es-CO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Existe un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interés excepcionalmente alto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en la especialización: el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92.4%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(85 de 92) de los encuestados manifestaron su deseo de estudiarla.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perfil dominante de los encuestados son hombres (90%), egresados de Pregrado (74%), mayoritariamente Ingenieros Mecatrónicos (79%), y residentes principalmente en Manizales/Caldas.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principal limitación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identificada para cursar el programa es el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Dinero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(costo), señalada por el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60.9%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(42 de 69) de aquellos que indicaron alguna limitación.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modalidad preferida de forma clara entre los interesados (N=85) es la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Nocturna (61.2%)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seguida por 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Fines de semana con mediación TIC (31.8%)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percepción sobre el costo propuesto (4.5-5 SMLMV) es mixta: 39.1% lo considera un buen precio, 26.1% lo ve caro y 34.8% está inseguro.</a:t>
            </a:r>
          </a:p>
          <a:p>
            <a:pPr marL="742950" marR="539750" lvl="1" indent="-285750" algn="just">
              <a:lnSpc>
                <a:spcPct val="107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Una mayoría abrumadora (</a:t>
            </a:r>
            <a:r>
              <a:rPr lang="es-CO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aprox. 93.5%</a:t>
            </a:r>
            <a:r>
              <a:rPr lang="es-CO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estimado basado en proporción anterior) desea recibir más información.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087524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981690EB-3EEA-F177-3315-AED77B241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4E47613-21BC-9293-D3BA-380737C6FF8A}"/>
              </a:ext>
            </a:extLst>
          </p:cNvPr>
          <p:cNvSpPr txBox="1"/>
          <p:nvPr/>
        </p:nvSpPr>
        <p:spPr>
          <a:xfrm>
            <a:off x="672097" y="686618"/>
            <a:ext cx="7967026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1"/>
            <a:r>
              <a:rPr lang="es-CO" b="1" dirty="0"/>
              <a:t>Profesión:</a:t>
            </a:r>
            <a:r>
              <a:rPr lang="es-CO" dirty="0"/>
              <a:t> Dominancia abrumadora de </a:t>
            </a:r>
            <a:r>
              <a:rPr lang="es-CO" b="1" dirty="0"/>
              <a:t>Ingeniero Mecatrónico</a:t>
            </a:r>
            <a:r>
              <a:rPr lang="es-CO" dirty="0"/>
              <a:t> (73 </a:t>
            </a:r>
            <a:r>
              <a:rPr lang="es-CO" dirty="0" err="1"/>
              <a:t>resp</a:t>
            </a:r>
            <a:r>
              <a:rPr lang="es-CO" dirty="0"/>
              <a:t>., 79.3%). Otras profesiones mencionadas con baja frecuencia incluyen Docente, Analista de Diseño, Programador, Técnico Electrónico, Desarrollador </a:t>
            </a:r>
            <a:r>
              <a:rPr lang="es-CO" dirty="0" err="1"/>
              <a:t>FullStack</a:t>
            </a:r>
            <a:r>
              <a:rPr lang="es-CO" dirty="0"/>
              <a:t>, Ingeniero de Software, Jefe de Mantenimiento, Electricista, Supervisor, etc.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79979161-2684-F1E4-33E5-A74FACEE3275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Mercado-Egresados </a:t>
            </a:r>
            <a:endParaRPr dirty="0"/>
          </a:p>
        </p:txBody>
      </p:sp>
      <p:graphicFrame>
        <p:nvGraphicFramePr>
          <p:cNvPr id="5" name="Gráfico 4" descr="Tipo de gráfico: Anillo. Ingeniero Mecatrónico representa la mayoría de &quot;3. Por favor indique su profesión:&quot;.&#10;&#10;Descripción generada automáticamente">
            <a:extLst>
              <a:ext uri="{FF2B5EF4-FFF2-40B4-BE49-F238E27FC236}">
                <a16:creationId xmlns:a16="http://schemas.microsoft.com/office/drawing/2014/main" id="{78E2DCE4-6B25-E8E3-CCB5-C91B55AF05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8601688"/>
              </p:ext>
            </p:extLst>
          </p:nvPr>
        </p:nvGraphicFramePr>
        <p:xfrm>
          <a:off x="1377976" y="1886161"/>
          <a:ext cx="6388048" cy="2840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0598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60;p2">
            <a:extLst>
              <a:ext uri="{FF2B5EF4-FFF2-40B4-BE49-F238E27FC236}">
                <a16:creationId xmlns:a16="http://schemas.microsoft.com/office/drawing/2014/main" id="{09D1497B-0F81-C14E-2523-DD30934E62FE}"/>
              </a:ext>
            </a:extLst>
          </p:cNvPr>
          <p:cNvSpPr txBox="1"/>
          <p:nvPr/>
        </p:nvSpPr>
        <p:spPr>
          <a:xfrm>
            <a:off x="1226249" y="522351"/>
            <a:ext cx="669150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5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Propuesta programa</a:t>
            </a:r>
            <a:endParaRPr lang="es-CO" sz="3600" dirty="0"/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5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ESPECIALIZACIÓN EN INDUSTRIA 5.0 Y ATOMATOZACIÓN INDUSTRIAL</a:t>
            </a:r>
            <a:endParaRPr lang="es-CO"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" name="Google Shape;61;p2">
            <a:extLst>
              <a:ext uri="{FF2B5EF4-FFF2-40B4-BE49-F238E27FC236}">
                <a16:creationId xmlns:a16="http://schemas.microsoft.com/office/drawing/2014/main" id="{DE55CF09-6D7A-3110-1CAC-70EDF5F0D0CA}"/>
              </a:ext>
            </a:extLst>
          </p:cNvPr>
          <p:cNvSpPr txBox="1"/>
          <p:nvPr/>
        </p:nvSpPr>
        <p:spPr>
          <a:xfrm>
            <a:off x="2918173" y="2245869"/>
            <a:ext cx="330765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Decreto 1330 de 2019 MEN.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Resolución 002265 de 2023 MEN.</a:t>
            </a:r>
            <a:endParaRPr sz="1300" b="0" i="0" u="none" strike="noStrike" cap="none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62;p2">
            <a:extLst>
              <a:ext uri="{FF2B5EF4-FFF2-40B4-BE49-F238E27FC236}">
                <a16:creationId xmlns:a16="http://schemas.microsoft.com/office/drawing/2014/main" id="{30FDD865-9671-D871-F741-4953D38578AA}"/>
              </a:ext>
            </a:extLst>
          </p:cNvPr>
          <p:cNvSpPr txBox="1"/>
          <p:nvPr/>
        </p:nvSpPr>
        <p:spPr>
          <a:xfrm>
            <a:off x="2286748" y="3451449"/>
            <a:ext cx="4570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FACULTAD DE CIENCIAS EXACTAS Y NATURALES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UNIVERSIDAD DE CALDAS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Noviembre</a:t>
            </a: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, 2024</a:t>
            </a:r>
            <a:endParaRPr sz="1800" b="1" i="0" u="none" strike="noStrike" cap="none" dirty="0">
              <a:solidFill>
                <a:srgbClr val="00206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E2A599E-C7C7-8FD8-5632-7EF80140F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1A467BE-E84B-48B5-3E67-570BAC32D1CA}"/>
              </a:ext>
            </a:extLst>
          </p:cNvPr>
          <p:cNvSpPr txBox="1"/>
          <p:nvPr/>
        </p:nvSpPr>
        <p:spPr>
          <a:xfrm>
            <a:off x="766574" y="760850"/>
            <a:ext cx="7967026" cy="150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1400"/>
            </a:pP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Intención al terminar Pregrado: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El 71.7% (66 </a:t>
            </a:r>
            <a:r>
              <a:rPr lang="es-CO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 indicó "las dos anteriores" (estudiar y trabajar), y el 19.6% (18 </a:t>
            </a:r>
            <a:r>
              <a:rPr lang="es-CO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 "Continuar con estudios...". Sumados, un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91.3%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tenía intención de seguir estudiando. Solo el 7.6% (7 </a:t>
            </a:r>
            <a:r>
              <a:rPr lang="es-CO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 indicó "Empezar a trabajar" y 1.1% (1 </a:t>
            </a:r>
            <a:r>
              <a:rPr lang="es-CO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 "No sabe/No contesta".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34A1DE78-84AA-1241-4C01-CE7BD1980955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Mercado-Egresados </a:t>
            </a:r>
            <a:endParaRPr dirty="0"/>
          </a:p>
        </p:txBody>
      </p:sp>
      <p:graphicFrame>
        <p:nvGraphicFramePr>
          <p:cNvPr id="4" name="Gráfico 3" descr="Tipo de gráfico: Anillo. las dos anteriores representa la mayoría de &quot;5.¿Cuál fue su intención al terminar el pregrado?&#10;Marque solo uno.&quot;.&#10;&#10;Descripción generada automáticamente">
            <a:extLst>
              <a:ext uri="{FF2B5EF4-FFF2-40B4-BE49-F238E27FC236}">
                <a16:creationId xmlns:a16="http://schemas.microsoft.com/office/drawing/2014/main" id="{8CECB545-CEBB-3C3C-6FBD-036C7E95D001}"/>
              </a:ext>
            </a:extLst>
          </p:cNvPr>
          <p:cNvGraphicFramePr/>
          <p:nvPr/>
        </p:nvGraphicFramePr>
        <p:xfrm>
          <a:off x="1560600" y="2317733"/>
          <a:ext cx="5931000" cy="2643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4734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AD177366-662E-C64E-F526-D5B1A982F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A5CACE0-7D89-D379-43C1-097C5879DD7D}"/>
              </a:ext>
            </a:extLst>
          </p:cNvPr>
          <p:cNvSpPr txBox="1"/>
          <p:nvPr/>
        </p:nvSpPr>
        <p:spPr>
          <a:xfrm>
            <a:off x="766574" y="760850"/>
            <a:ext cx="7110225" cy="95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1"/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Interés Directo: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Un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92.4%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(85 de 92) respondió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"Sí"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le gustaría estudiar la Especialización. Solo un 7.6% (7 de 92) respondió "No". </a:t>
            </a:r>
            <a:endParaRPr lang="es-CO" sz="1800" dirty="0"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E57A4358-2D27-A399-7EDC-B8503CDED6AB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Mercado-Egresados </a:t>
            </a:r>
            <a:endParaRPr dirty="0"/>
          </a:p>
        </p:txBody>
      </p:sp>
      <p:graphicFrame>
        <p:nvGraphicFramePr>
          <p:cNvPr id="4" name="Gráfico 3" descr="Tipo de gráfico: Barras apiladas. Para &quot;1. indique por favor su género: Masculino&quot; y &quot;2. Indique por favor su nivel educativo:&#10;Marque solo uno.: Maestría&quot;, &quot;3. Por favor indique su profesión:&quot;: Ingeniero Mecatrónico y Docente aparecen más a menudo.&#10;&#10;Descripción generada automáticamente">
            <a:extLst>
              <a:ext uri="{FF2B5EF4-FFF2-40B4-BE49-F238E27FC236}">
                <a16:creationId xmlns:a16="http://schemas.microsoft.com/office/drawing/2014/main" id="{96FB4229-F67D-6F0B-65E6-B0D83E68327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828761"/>
              </p:ext>
            </p:extLst>
          </p:nvPr>
        </p:nvGraphicFramePr>
        <p:xfrm>
          <a:off x="1062231" y="1637942"/>
          <a:ext cx="6518910" cy="3318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394139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E44281CF-D94C-C465-BBBE-CA18B3651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5132A510-EB71-49C9-CACF-1FA4FD682614}"/>
              </a:ext>
            </a:extLst>
          </p:cNvPr>
          <p:cNvSpPr txBox="1"/>
          <p:nvPr/>
        </p:nvSpPr>
        <p:spPr>
          <a:xfrm>
            <a:off x="766574" y="760850"/>
            <a:ext cx="7110225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1"/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Alternativas/Razones (para los 7 "No"):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Los gráficos indican que las alternativas o áreas de interés mencionadas por este grupo reducido incluyen Energías Renovables (2 menciones), temas de Mecánica, DevOps, Comunicación Industrial, Gerencia de Proyectos/Mantenimiento, Ciencias Biológicas, o simplemente no desear estudiar por ahora.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4763DD24-37E2-5995-14E5-C5FBC78847F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Mercado-Egresados </a:t>
            </a:r>
            <a:endParaRPr dirty="0"/>
          </a:p>
        </p:txBody>
      </p:sp>
      <p:graphicFrame>
        <p:nvGraphicFramePr>
          <p:cNvPr id="2" name="Gráfico 1" descr="Tipo de gráfico: Barras agrupadas. Para &quot;2. Indique por favor su nivel educativo:&#10;Marque solo uno.: Maestría&quot;, &quot;9. Si su respuesta es sí, ¿En qué modalidad le gustaría estudiar el programa?&#10;Marque solo uno.&quot;: Fines de semana con mediación TIC aparece más a menudo.&#10;&#10;Descripción generada automáticamente">
            <a:extLst>
              <a:ext uri="{FF2B5EF4-FFF2-40B4-BE49-F238E27FC236}">
                <a16:creationId xmlns:a16="http://schemas.microsoft.com/office/drawing/2014/main" id="{C58D8399-6CA3-6AA4-28A4-8700FF2FC4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59905959"/>
              </p:ext>
            </p:extLst>
          </p:nvPr>
        </p:nvGraphicFramePr>
        <p:xfrm>
          <a:off x="1058861" y="1932751"/>
          <a:ext cx="7026278" cy="28450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940350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E8517299-C5D0-F664-4D1C-115449100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313CC3D9-B595-7088-5C70-E091FF7344F3}"/>
              </a:ext>
            </a:extLst>
          </p:cNvPr>
          <p:cNvSpPr txBox="1"/>
          <p:nvPr/>
        </p:nvSpPr>
        <p:spPr>
          <a:xfrm>
            <a:off x="766574" y="760850"/>
            <a:ext cx="7236226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1"/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Limitaciones (N=69 respuestas válidas a esta pregunta):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Entre quienes especificaron una limitación, las más significativas son: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Dinero (Costo): 60.9%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(42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Tiempo: 15.9% (11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Desplazamiento: 14.5% (10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Trabajo: 8.7% (6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88BEEB5F-1CC8-0667-FDC6-08D0F935C132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Mercado-Egresados </a:t>
            </a:r>
            <a:endParaRPr dirty="0"/>
          </a:p>
        </p:txBody>
      </p:sp>
      <p:graphicFrame>
        <p:nvGraphicFramePr>
          <p:cNvPr id="4" name="Gráfico 3" descr="Tipo de gráfico: Barras agrupadas. Para &quot;2. Indique por favor su nivel educativo:&#10;Marque solo uno.: Maestría&quot;, &quot;9. Si su respuesta es sí, ¿En qué modalidad le gustaría estudiar el programa?&#10;Marque solo uno.&quot;: Fines de semana con mediación TIC aparece más a menudo.&#10;&#10;Descripción generada automáticamente">
            <a:extLst>
              <a:ext uri="{FF2B5EF4-FFF2-40B4-BE49-F238E27FC236}">
                <a16:creationId xmlns:a16="http://schemas.microsoft.com/office/drawing/2014/main" id="{CA330047-419C-431E-A613-5CAFC8AB09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188133"/>
              </p:ext>
            </p:extLst>
          </p:nvPr>
        </p:nvGraphicFramePr>
        <p:xfrm>
          <a:off x="1256775" y="1663465"/>
          <a:ext cx="6255823" cy="3303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371816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9BB0F7C6-FF4E-8C00-844F-E0DEC2523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0401FBE-E9F3-4387-D28F-272D42EB199E}"/>
              </a:ext>
            </a:extLst>
          </p:cNvPr>
          <p:cNvSpPr txBox="1"/>
          <p:nvPr/>
        </p:nvSpPr>
        <p:spPr>
          <a:xfrm>
            <a:off x="766574" y="760850"/>
            <a:ext cx="7236226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1"/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Modalidad Preferida (N=85 interesados): Nocturno: 58%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(52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Fines de semana con mediación TIC: 30% (27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Diurno: 7% (6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b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s-CO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(Nota: 5 respuestas en blanco no se incluyen en estos porcentajes sobre interesados)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B010C7B9-E0A1-77E6-8115-2CDF8E533FBC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Mercado-Egresados </a:t>
            </a:r>
            <a:endParaRPr dirty="0"/>
          </a:p>
        </p:txBody>
      </p:sp>
      <p:graphicFrame>
        <p:nvGraphicFramePr>
          <p:cNvPr id="4" name="Gráfico 3" descr="Tipo de gráfico: Anillo. Nocturno representa la mayoría de &quot;9. Si su respuesta es sí, ¿En qué modalidad le gustaría estudiar el programa?&#10;Marque solo uno.&quot;.&#10;&#10;Descripción generada automáticamente">
            <a:extLst>
              <a:ext uri="{FF2B5EF4-FFF2-40B4-BE49-F238E27FC236}">
                <a16:creationId xmlns:a16="http://schemas.microsoft.com/office/drawing/2014/main" id="{DDF5E77B-7148-86D9-7EC8-096F816BF9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5735917"/>
              </p:ext>
            </p:extLst>
          </p:nvPr>
        </p:nvGraphicFramePr>
        <p:xfrm>
          <a:off x="953887" y="1791850"/>
          <a:ext cx="7236226" cy="30685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745836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96293BCE-0A7F-64B4-6AFF-8EC8FB171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4F3E56A0-F036-F84B-70CE-F17BBF28D7EF}"/>
              </a:ext>
            </a:extLst>
          </p:cNvPr>
          <p:cNvSpPr txBox="1"/>
          <p:nvPr/>
        </p:nvSpPr>
        <p:spPr>
          <a:xfrm>
            <a:off x="766574" y="760850"/>
            <a:ext cx="7315426" cy="323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Conclusiones</a:t>
            </a:r>
            <a:endParaRPr lang="es-CO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fontAlgn="auto">
              <a:buFont typeface="+mj-lt"/>
              <a:buAutoNum type="arabicPeriod"/>
            </a:pP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Existe una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demanda potencial extraordinariamente alta (92.4% de interés)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y un mercado bien definido para la Especialización entre los egresados de la Universidad, particularmente Ingenieros Mecatrónicos.</a:t>
            </a:r>
          </a:p>
          <a:p>
            <a:pPr marL="342900" lvl="0" indent="-342900" fontAlgn="auto">
              <a:buFont typeface="+mj-lt"/>
              <a:buAutoNum type="arabicPeriod"/>
            </a:pP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perfil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de los egresados interesados es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idóneo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para el programa.</a:t>
            </a:r>
          </a:p>
          <a:p>
            <a:pPr marL="342900" lvl="0" indent="-342900" fontAlgn="auto">
              <a:buFont typeface="+mj-lt"/>
              <a:buAutoNum type="arabicPeriod"/>
            </a:pP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costo (Dinero)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es la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barrera principal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identificada, a pesar del alto interés.</a:t>
            </a:r>
          </a:p>
          <a:p>
            <a:pPr marL="342900" lvl="0" indent="-342900" fontAlgn="auto">
              <a:buFont typeface="+mj-lt"/>
              <a:buAutoNum type="arabicPeriod"/>
            </a:pP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modalidad Nocturna es la preferida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por una clara mayoría, seguida por Fines de semana con TIC. La modalidad Diurna no es viable.</a:t>
            </a:r>
          </a:p>
          <a:p>
            <a:pPr marL="342900" lvl="0" indent="-342900" fontAlgn="auto">
              <a:buFont typeface="+mj-lt"/>
              <a:buAutoNum type="arabicPeriod"/>
            </a:pP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 una 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excelente disposición a recibir comunicación</a:t>
            </a:r>
            <a:r>
              <a:rPr lang="es-CO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adicional, facilitando la promoción futura.</a:t>
            </a: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23978952-883A-4190-6E35-49DEE6B30D5D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Mercado-Egresados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5009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D933B058-212F-B400-A483-BEEA7DB6B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03B7ABB1-C33E-F21A-43B4-CF45F09C5D36}"/>
              </a:ext>
            </a:extLst>
          </p:cNvPr>
          <p:cNvSpPr txBox="1"/>
          <p:nvPr/>
        </p:nvSpPr>
        <p:spPr>
          <a:xfrm>
            <a:off x="646162" y="841830"/>
            <a:ext cx="7315426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Demanda Creciente de Competencias Específicas (Evidencia: Portales de Empleo - </a:t>
            </a:r>
            <a:r>
              <a:rPr lang="es-CO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Indeed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s-CO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Elempleo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Ingeniería de Automatización y Control.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Liderazgo en Transformación Digital Industrial.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Desarrollo e implementación de IoT Industrial.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Análisis de Datos (Big Data) y Machine </a:t>
            </a:r>
            <a:r>
              <a:rPr lang="es-CO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Learning</a:t>
            </a: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aplicado a la industria.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Ciberseguridad en entornos OT (Tecnologías de Operación).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Gestión de Proyectos Tecnológicos (Automatización, IA, Datos).</a:t>
            </a:r>
            <a:endParaRPr lang="es-CO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25B802AE-CC6B-C208-7E12-1A5084A17E97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2.3 </a:t>
            </a:r>
            <a:r>
              <a:rPr lang="es-CO" sz="27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Tendencia del Mercado Laboral</a:t>
            </a:r>
            <a:endParaRPr lang="es-CO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EE872FA-394B-1136-1C91-4A710B40BB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401" y="3178468"/>
            <a:ext cx="4823198" cy="189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34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C3E5875-C902-703A-B4AB-E3A8C0C6B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8A51A13-D6F9-6025-D973-8E10FE68B5DA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ABD3FE9A-BFD0-E56A-8AC3-A1D767DE7689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3" name="Picture 2" descr="Industria 5.0: más humana, sostenible y resiliente - Mecalux.com.co">
            <a:extLst>
              <a:ext uri="{FF2B5EF4-FFF2-40B4-BE49-F238E27FC236}">
                <a16:creationId xmlns:a16="http://schemas.microsoft.com/office/drawing/2014/main" id="{EDAA4BDF-B6D6-2CBC-517F-517F48C13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07" y="1505857"/>
            <a:ext cx="4118428" cy="2471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216;p16">
            <a:extLst>
              <a:ext uri="{FF2B5EF4-FFF2-40B4-BE49-F238E27FC236}">
                <a16:creationId xmlns:a16="http://schemas.microsoft.com/office/drawing/2014/main" id="{EC79B8F3-646D-50B3-0E5B-54EEF32B05F7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ASPIRANTE</a:t>
            </a:r>
            <a:endParaRPr sz="2500" b="0" i="0" u="none" strike="noStrike" cap="none" dirty="0">
              <a:solidFill>
                <a:srgbClr val="00206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1A81281F-73CC-D10D-B120-E232F9B579CA}"/>
              </a:ext>
            </a:extLst>
          </p:cNvPr>
          <p:cNvSpPr txBox="1"/>
          <p:nvPr/>
        </p:nvSpPr>
        <p:spPr>
          <a:xfrm>
            <a:off x="4518060" y="1145317"/>
            <a:ext cx="4295700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El programa está dirigido a profesionales con título de pregrado en áreas afines a la ingeniería y tecnología. Entre los campos más relevantes se incluyen: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Ingeniería Industrial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Ingeniería Electrónica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Ingeniería Mecánica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Ingeniería Mecatrónica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Ingeniería de Sistemas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Ingeniería de Control o Automatización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Ingeniería Eléctrica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Otras disciplinas relacionadas con la manufactura, la automatización o la tecnología.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7838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A5C4A5C-64BC-4129-3C7E-A911C63DF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1A8B088-85FE-F675-AA2E-32D91562B2F4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916AB351-8D78-1454-50CB-F5EE2CC5EBDF}"/>
              </a:ext>
            </a:extLst>
          </p:cNvPr>
          <p:cNvSpPr txBox="1"/>
          <p:nvPr/>
        </p:nvSpPr>
        <p:spPr>
          <a:xfrm>
            <a:off x="369797" y="416043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3" name="Picture 2" descr="Industria 5.0: más humana, sostenible y resiliente - Mecalux.com.co">
            <a:extLst>
              <a:ext uri="{FF2B5EF4-FFF2-40B4-BE49-F238E27FC236}">
                <a16:creationId xmlns:a16="http://schemas.microsoft.com/office/drawing/2014/main" id="{7AA9293E-464C-2792-35C9-97760275D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07" y="1505857"/>
            <a:ext cx="4118428" cy="2471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216;p16">
            <a:extLst>
              <a:ext uri="{FF2B5EF4-FFF2-40B4-BE49-F238E27FC236}">
                <a16:creationId xmlns:a16="http://schemas.microsoft.com/office/drawing/2014/main" id="{9B3E0007-D95A-29F1-C229-096EF937B4DF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PROFESIONAL</a:t>
            </a:r>
            <a:endParaRPr sz="2500" b="0" i="0" u="none" strike="noStrike" cap="none" dirty="0">
              <a:solidFill>
                <a:srgbClr val="00206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A8DC43B6-6B90-EE98-1FBC-2B4590F19177}"/>
              </a:ext>
            </a:extLst>
          </p:cNvPr>
          <p:cNvSpPr txBox="1"/>
          <p:nvPr/>
        </p:nvSpPr>
        <p:spPr>
          <a:xfrm>
            <a:off x="4518060" y="1145317"/>
            <a:ext cx="42957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4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El egresado de la Especialización en Industria 5.0 y Automatización Industrial será un profesional altamente calificado para liderar la implementación de tecnologías avanzadas en entornos industriales, combinando habilidades técnicas con una visión estratégica y orientada a la innovación y la sostenibilidad. Será capaz de desempeñarse en roles clave en sectores industriales, tecnológicos y de servicios, aportando soluciones inteligentes a los desafíos de la automatización y la transformación digital.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362354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03CEE01-8BF7-C55B-A16F-821CF1A98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589BD640-661F-AC9E-EA78-4A3508297F02}"/>
              </a:ext>
            </a:extLst>
          </p:cNvPr>
          <p:cNvSpPr txBox="1"/>
          <p:nvPr/>
        </p:nvSpPr>
        <p:spPr>
          <a:xfrm>
            <a:off x="3195976" y="751438"/>
            <a:ext cx="35373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Resultados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de </a:t>
            </a: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aprendizaje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0775EAD7-C414-31B3-62F0-A3B6F5B75161}"/>
              </a:ext>
            </a:extLst>
          </p:cNvPr>
          <p:cNvSpPr txBox="1"/>
          <p:nvPr/>
        </p:nvSpPr>
        <p:spPr>
          <a:xfrm>
            <a:off x="285369" y="418897"/>
            <a:ext cx="6754762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3. ASPECTOS CURRICULARES</a:t>
            </a:r>
            <a:endParaRPr dirty="0">
              <a:highlight>
                <a:srgbClr val="FFFF00"/>
              </a:highligh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D6F6913-2A10-0322-05EA-AAD98F111E82}"/>
              </a:ext>
            </a:extLst>
          </p:cNvPr>
          <p:cNvSpPr txBox="1"/>
          <p:nvPr/>
        </p:nvSpPr>
        <p:spPr>
          <a:xfrm>
            <a:off x="177144" y="1279825"/>
            <a:ext cx="4572000" cy="1067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RA1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Demostrar una comprensión sólida de los principios fundamentales de la Industria 5.0 y las tecnologías clave, expresando su comprensión en la aplicación práctica de estas tecnologías en entornos industriales específicos.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CD0725E-22EC-5C24-17C6-B48D5F537B93}"/>
              </a:ext>
            </a:extLst>
          </p:cNvPr>
          <p:cNvSpPr txBox="1"/>
          <p:nvPr/>
        </p:nvSpPr>
        <p:spPr>
          <a:xfrm>
            <a:off x="4572000" y="1799239"/>
            <a:ext cx="4572000" cy="131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RA2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Aplicar tecnologías como el Internet de las Cosas (IoT) industrial, machine </a:t>
            </a:r>
            <a:r>
              <a:rPr lang="es-CO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learning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y fabricación inteligente para optimizar la conectividad, personalización y flexibilidad de los procesos productivos, mejorando la eficiencia y calidad en entornos industriales.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C81A97C-9FBC-2C70-5F37-B09D46734F68}"/>
              </a:ext>
            </a:extLst>
          </p:cNvPr>
          <p:cNvSpPr txBox="1"/>
          <p:nvPr/>
        </p:nvSpPr>
        <p:spPr>
          <a:xfrm>
            <a:off x="177144" y="3045728"/>
            <a:ext cx="4572000" cy="1067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RA3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Implementar estrategias de ciberseguridad con la ayuda de herramientas de análisis de datos en tiempo real para mejorar la toma de decisiones, garantizando la seguridad y eficiencia operativa.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A219E69-AAF3-FF93-06CC-F978129D9F0D}"/>
              </a:ext>
            </a:extLst>
          </p:cNvPr>
          <p:cNvSpPr txBox="1"/>
          <p:nvPr/>
        </p:nvSpPr>
        <p:spPr>
          <a:xfrm>
            <a:off x="4624300" y="3699564"/>
            <a:ext cx="457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RA4. 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Gestionar proyectos de innovación tecnológica en la industria, incorporando prácticas de sostenibilidad y diseñando soluciones que promuevan la colaboración humano-máquina, aplicando prácticas que contribuyan al avance hacia un modelo industrial más eficiente y sostenible.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315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7266F232-C4E0-3DCC-EB1F-622FE3D2F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F58308E4-FC10-0C41-3C7F-B2712D077833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C8B40C2-0725-A674-F465-9DE2240426E4}"/>
              </a:ext>
            </a:extLst>
          </p:cNvPr>
          <p:cNvSpPr txBox="1"/>
          <p:nvPr/>
        </p:nvSpPr>
        <p:spPr>
          <a:xfrm>
            <a:off x="1039244" y="1545370"/>
            <a:ext cx="694066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Denominación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Justificación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Aspectos curriculares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Organización de las actividades académicas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Investigación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Relación con el sector externo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Profesores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Medios educativos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Recursos físicos e infraestructura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2D8637B-50FB-F51C-BA81-907C4454C5C0}"/>
              </a:ext>
            </a:extLst>
          </p:cNvPr>
          <p:cNvSpPr txBox="1"/>
          <p:nvPr/>
        </p:nvSpPr>
        <p:spPr>
          <a:xfrm>
            <a:off x="2017875" y="614034"/>
            <a:ext cx="4572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buNone/>
            </a:pPr>
            <a:r>
              <a:rPr lang="es-CO" sz="2400" b="1" i="0" u="none" strike="noStrike" dirty="0">
                <a:solidFill>
                  <a:srgbClr val="003B74"/>
                </a:solidFill>
                <a:effectLst/>
                <a:latin typeface="Times New Roman" panose="02020603050405020304" pitchFamily="18" charset="0"/>
              </a:rPr>
              <a:t>CONDICIONES DE CALIDAD</a:t>
            </a:r>
            <a:endParaRPr lang="es-CO" sz="2400" b="0" dirty="0">
              <a:effectLst/>
            </a:endParaRPr>
          </a:p>
          <a:p>
            <a:pPr>
              <a:buNone/>
            </a:pP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55569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AF3250D1-7D34-74AF-9667-BB43BEA84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944C00FE-AAB2-6FAF-F11E-C4E4595D7609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04303DFB-50E8-3E60-7375-BE942F142965}"/>
              </a:ext>
            </a:extLst>
          </p:cNvPr>
          <p:cNvSpPr txBox="1"/>
          <p:nvPr/>
        </p:nvSpPr>
        <p:spPr>
          <a:xfrm>
            <a:off x="234756" y="287145"/>
            <a:ext cx="4263521" cy="57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Organización de las actividades académicas de los programas</a:t>
            </a:r>
            <a:endParaRPr dirty="0">
              <a:highlight>
                <a:srgbClr val="FFFF00"/>
              </a:highlight>
            </a:endParaRPr>
          </a:p>
        </p:txBody>
      </p:sp>
      <p:graphicFrame>
        <p:nvGraphicFramePr>
          <p:cNvPr id="6" name="Google Shape;231;p23">
            <a:extLst>
              <a:ext uri="{FF2B5EF4-FFF2-40B4-BE49-F238E27FC236}">
                <a16:creationId xmlns:a16="http://schemas.microsoft.com/office/drawing/2014/main" id="{6260A696-BE0B-4073-3BFA-77C06AF757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5572963"/>
              </p:ext>
            </p:extLst>
          </p:nvPr>
        </p:nvGraphicFramePr>
        <p:xfrm>
          <a:off x="126736" y="1046005"/>
          <a:ext cx="4086727" cy="124015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000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PRIMER SEMESTRE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CRÉDITOS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Fundamentos de Industria 5.0		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Ciberseguridad en Entornos Industriales	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Robótica Colaborativa y Automatización Industrial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4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Sistemas de Control Avanzado en Procesos Automatizados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4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TOTAL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14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1321760"/>
                  </a:ext>
                </a:extLst>
              </a:tr>
            </a:tbl>
          </a:graphicData>
        </a:graphic>
      </p:graphicFrame>
      <p:graphicFrame>
        <p:nvGraphicFramePr>
          <p:cNvPr id="7" name="Google Shape;232;p23">
            <a:extLst>
              <a:ext uri="{FF2B5EF4-FFF2-40B4-BE49-F238E27FC236}">
                <a16:creationId xmlns:a16="http://schemas.microsoft.com/office/drawing/2014/main" id="{815E9D60-1C0B-CD13-1120-36507881D1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6334502"/>
              </p:ext>
            </p:extLst>
          </p:nvPr>
        </p:nvGraphicFramePr>
        <p:xfrm>
          <a:off x="82871" y="2646700"/>
          <a:ext cx="4324350" cy="14211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76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7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SEGUNDO SEMESTRE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CRÉDITOS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Innovación y Sostenibilidad en Industria 5.0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Analítica de Datos y Machine Learning para la Optimización Industrial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IoT Industrial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Prototipado Rápido y Fabricación Inteligente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2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Materia Electiva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</a:t>
                      </a:r>
                      <a:endParaRPr lang="es-CO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35006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s-CO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TOTAL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s-CO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14</a:t>
                      </a:r>
                      <a:endParaRPr lang="es-CO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0" marB="0" anchor="ctr">
                    <a:lnL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74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74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13" name="Imagen 12">
            <a:extLst>
              <a:ext uri="{FF2B5EF4-FFF2-40B4-BE49-F238E27FC236}">
                <a16:creationId xmlns:a16="http://schemas.microsoft.com/office/drawing/2014/main" id="{31C6F78E-D907-F0A9-DB6B-5F8A51B59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277" y="0"/>
            <a:ext cx="350525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12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81344622-F5DD-08C2-5430-AB29CDC7B8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D67F833A-E45F-A3B9-BF5C-5EC713E108F9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5DAAF965-00E0-B7D0-22C6-E929B8531F0D}"/>
              </a:ext>
            </a:extLst>
          </p:cNvPr>
          <p:cNvSpPr txBox="1"/>
          <p:nvPr/>
        </p:nvSpPr>
        <p:spPr>
          <a:xfrm>
            <a:off x="234756" y="287145"/>
            <a:ext cx="4263521" cy="57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Organización de las actividades académicas de los programas</a:t>
            </a:r>
            <a:endParaRPr dirty="0">
              <a:highlight>
                <a:srgbClr val="FFFF00"/>
              </a:highligh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897EC21-6E21-4D86-F7F4-3A5FD6C60E8E}"/>
              </a:ext>
            </a:extLst>
          </p:cNvPr>
          <p:cNvSpPr txBox="1"/>
          <p:nvPr/>
        </p:nvSpPr>
        <p:spPr>
          <a:xfrm>
            <a:off x="1382566" y="1413236"/>
            <a:ext cx="637886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+mj-lt"/>
              <a:buAutoNum type="arabicPeriod"/>
              <a:tabLst>
                <a:tab pos="457200" algn="l"/>
              </a:tabLst>
            </a:pPr>
            <a:r>
              <a:rPr lang="es-CO" sz="2400" b="1" dirty="0"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Materia Electiva (3 créditos)</a:t>
            </a:r>
            <a:br>
              <a:rPr lang="es-CO" sz="2400" dirty="0"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es-CO" sz="2400" dirty="0"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Los estudiantes podrán elegir una de las siguientes materias electivas:</a:t>
            </a:r>
          </a:p>
          <a:p>
            <a:pPr marL="457200"/>
            <a:r>
              <a:rPr lang="es-CO" sz="2400" dirty="0"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a. Transformación Digital en la Industria</a:t>
            </a:r>
            <a:br>
              <a:rPr lang="es-CO" sz="2400" dirty="0"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es-CO" sz="2400" dirty="0"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b. Realidad Aumentada y Virtual en la Industria</a:t>
            </a:r>
            <a:br>
              <a:rPr lang="es-CO" sz="2400" dirty="0"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es-CO" sz="2400" dirty="0"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c. Mantenimiento Predictivo y Gestión de Activos Industriales.</a:t>
            </a:r>
          </a:p>
        </p:txBody>
      </p:sp>
    </p:spTree>
    <p:extLst>
      <p:ext uri="{BB962C8B-B14F-4D97-AF65-F5344CB8AC3E}">
        <p14:creationId xmlns:p14="http://schemas.microsoft.com/office/powerpoint/2010/main" val="566134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93163F60-02D0-77FD-A49A-89386E575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D5C4CACE-245F-660C-882E-8C4CF9B8D26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9EB418A1-60C2-7AF1-B4AC-62D7855ABCAE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</a:t>
            </a:r>
            <a:r>
              <a:rPr lang="en-US" sz="2400" dirty="0" err="1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Investigación</a:t>
            </a: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2400" dirty="0">
              <a:highlight>
                <a:srgbClr val="FFFF00"/>
              </a:highlight>
            </a:endParaRPr>
          </a:p>
        </p:txBody>
      </p:sp>
      <p:sp>
        <p:nvSpPr>
          <p:cNvPr id="12" name="Google Shape;286;p24">
            <a:extLst>
              <a:ext uri="{FF2B5EF4-FFF2-40B4-BE49-F238E27FC236}">
                <a16:creationId xmlns:a16="http://schemas.microsoft.com/office/drawing/2014/main" id="{2DEAD966-E8DD-538A-9518-F2E5D1309A5B}"/>
              </a:ext>
            </a:extLst>
          </p:cNvPr>
          <p:cNvSpPr txBox="1"/>
          <p:nvPr/>
        </p:nvSpPr>
        <p:spPr>
          <a:xfrm>
            <a:off x="3492928" y="917785"/>
            <a:ext cx="2158144" cy="646331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Grupos de </a:t>
            </a:r>
            <a:r>
              <a:rPr lang="es-ES" sz="2100" b="1" i="0" u="none" strike="noStrike" cap="none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investigación</a:t>
            </a:r>
            <a:endParaRPr sz="1500" b="1" i="0" u="none" strike="noStrike" cap="none" dirty="0">
              <a:solidFill>
                <a:srgbClr val="083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285;p24">
            <a:extLst>
              <a:ext uri="{FF2B5EF4-FFF2-40B4-BE49-F238E27FC236}">
                <a16:creationId xmlns:a16="http://schemas.microsoft.com/office/drawing/2014/main" id="{247CC0F4-E534-F5A9-2C8E-D9F0AA7483AD}"/>
              </a:ext>
            </a:extLst>
          </p:cNvPr>
          <p:cNvSpPr/>
          <p:nvPr/>
        </p:nvSpPr>
        <p:spPr>
          <a:xfrm>
            <a:off x="1428750" y="1850070"/>
            <a:ext cx="6286500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TESLA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Facultad de Ciencias Exactas y Naturales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Código: COL0159375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Categoría (Convocatoria 894 de 2021): C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Líneas de investigación: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Ciencias Biológicas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Control y Procesamiento Digital de Señales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Enseñanza de la Física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Instrumentación y Control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859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09697AF1-4D1C-6629-09C8-0E1FCEDC1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C9CCF633-91BB-5782-ECC9-6D3D43BAA9F0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E91C092A-2FF0-F92F-BB7E-1E4B598D1CE1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</a:t>
            </a:r>
            <a:r>
              <a:rPr lang="en-US" sz="2400" dirty="0" err="1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Investigación</a:t>
            </a: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2400" dirty="0">
              <a:highlight>
                <a:srgbClr val="FFFF00"/>
              </a:highlight>
            </a:endParaRPr>
          </a:p>
        </p:txBody>
      </p:sp>
      <p:sp>
        <p:nvSpPr>
          <p:cNvPr id="7" name="Google Shape;296;p25">
            <a:extLst>
              <a:ext uri="{FF2B5EF4-FFF2-40B4-BE49-F238E27FC236}">
                <a16:creationId xmlns:a16="http://schemas.microsoft.com/office/drawing/2014/main" id="{9ADEF0CC-485B-305E-172A-1656E0633408}"/>
              </a:ext>
            </a:extLst>
          </p:cNvPr>
          <p:cNvSpPr txBox="1"/>
          <p:nvPr/>
        </p:nvSpPr>
        <p:spPr>
          <a:xfrm>
            <a:off x="2286000" y="1218241"/>
            <a:ext cx="4572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Línea de investigación propuesta: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FBC1296-5E86-C734-0A65-4E2DC9AB7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817" y="1912965"/>
            <a:ext cx="7017606" cy="732538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57C5B2C-8A6E-0939-02D6-ACB9A036B2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127" y="3175985"/>
            <a:ext cx="7882367" cy="110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81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228EB32-521E-12E9-1B31-8793287CD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03;p52">
            <a:extLst>
              <a:ext uri="{FF2B5EF4-FFF2-40B4-BE49-F238E27FC236}">
                <a16:creationId xmlns:a16="http://schemas.microsoft.com/office/drawing/2014/main" id="{9D951A11-3CFC-395A-8352-BF70A8842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839" y="139700"/>
            <a:ext cx="85217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6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Relacionamiento con el sector externo </a:t>
            </a:r>
            <a:endParaRPr sz="2800" b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pSp>
        <p:nvGrpSpPr>
          <p:cNvPr id="3" name="Google Shape;504;p52">
            <a:extLst>
              <a:ext uri="{FF2B5EF4-FFF2-40B4-BE49-F238E27FC236}">
                <a16:creationId xmlns:a16="http://schemas.microsoft.com/office/drawing/2014/main" id="{A31E58DA-78E0-920D-3BB4-1EF44AC36B04}"/>
              </a:ext>
            </a:extLst>
          </p:cNvPr>
          <p:cNvGrpSpPr/>
          <p:nvPr/>
        </p:nvGrpSpPr>
        <p:grpSpPr>
          <a:xfrm>
            <a:off x="2689881" y="997391"/>
            <a:ext cx="3764238" cy="3764238"/>
            <a:chOff x="2599568" y="242168"/>
            <a:chExt cx="3764238" cy="3764238"/>
          </a:xfrm>
        </p:grpSpPr>
        <p:sp>
          <p:nvSpPr>
            <p:cNvPr id="4" name="Google Shape;505;p52">
              <a:extLst>
                <a:ext uri="{FF2B5EF4-FFF2-40B4-BE49-F238E27FC236}">
                  <a16:creationId xmlns:a16="http://schemas.microsoft.com/office/drawing/2014/main" id="{3CDC1752-C824-CCFB-AE44-4BC4F4BE1AFC}"/>
                </a:ext>
              </a:extLst>
            </p:cNvPr>
            <p:cNvSpPr/>
            <p:nvPr/>
          </p:nvSpPr>
          <p:spPr>
            <a:xfrm>
              <a:off x="2599568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06;p52">
              <a:extLst>
                <a:ext uri="{FF2B5EF4-FFF2-40B4-BE49-F238E27FC236}">
                  <a16:creationId xmlns:a16="http://schemas.microsoft.com/office/drawing/2014/main" id="{7E6FF95F-E8DE-14FE-0569-F2D3CCC15A85}"/>
                </a:ext>
              </a:extLst>
            </p:cNvPr>
            <p:cNvSpPr txBox="1"/>
            <p:nvPr/>
          </p:nvSpPr>
          <p:spPr>
            <a:xfrm>
              <a:off x="3138384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Universidad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8" name="Google Shape;507;p52">
              <a:extLst>
                <a:ext uri="{FF2B5EF4-FFF2-40B4-BE49-F238E27FC236}">
                  <a16:creationId xmlns:a16="http://schemas.microsoft.com/office/drawing/2014/main" id="{02537798-581C-D3B8-2E2F-9A28AEFB6196}"/>
                </a:ext>
              </a:extLst>
            </p:cNvPr>
            <p:cNvSpPr/>
            <p:nvPr/>
          </p:nvSpPr>
          <p:spPr>
            <a:xfrm rot="5400000">
              <a:off x="4524173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08;p52">
              <a:extLst>
                <a:ext uri="{FF2B5EF4-FFF2-40B4-BE49-F238E27FC236}">
                  <a16:creationId xmlns:a16="http://schemas.microsoft.com/office/drawing/2014/main" id="{EAAA5106-4FA7-B650-3998-F4B61397332A}"/>
                </a:ext>
              </a:extLst>
            </p:cNvPr>
            <p:cNvSpPr txBox="1"/>
            <p:nvPr/>
          </p:nvSpPr>
          <p:spPr>
            <a:xfrm>
              <a:off x="4524173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Sector Productivo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" name="Google Shape;509;p52">
              <a:extLst>
                <a:ext uri="{FF2B5EF4-FFF2-40B4-BE49-F238E27FC236}">
                  <a16:creationId xmlns:a16="http://schemas.microsoft.com/office/drawing/2014/main" id="{5188AC9C-D69F-7225-5278-B06AFF9457CE}"/>
                </a:ext>
              </a:extLst>
            </p:cNvPr>
            <p:cNvSpPr/>
            <p:nvPr/>
          </p:nvSpPr>
          <p:spPr>
            <a:xfrm rot="10800000">
              <a:off x="4524173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10;p52">
              <a:extLst>
                <a:ext uri="{FF2B5EF4-FFF2-40B4-BE49-F238E27FC236}">
                  <a16:creationId xmlns:a16="http://schemas.microsoft.com/office/drawing/2014/main" id="{7ECBBCE7-6367-229E-5471-8D86B2EEFFFD}"/>
                </a:ext>
              </a:extLst>
            </p:cNvPr>
            <p:cNvSpPr txBox="1"/>
            <p:nvPr/>
          </p:nvSpPr>
          <p:spPr>
            <a:xfrm>
              <a:off x="4524173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Movilidad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" name="Google Shape;511;p52">
              <a:extLst>
                <a:ext uri="{FF2B5EF4-FFF2-40B4-BE49-F238E27FC236}">
                  <a16:creationId xmlns:a16="http://schemas.microsoft.com/office/drawing/2014/main" id="{33413353-1506-F96C-77FF-79E446F4CD31}"/>
                </a:ext>
              </a:extLst>
            </p:cNvPr>
            <p:cNvSpPr/>
            <p:nvPr/>
          </p:nvSpPr>
          <p:spPr>
            <a:xfrm rot="-5400000">
              <a:off x="2599568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12;p52">
              <a:extLst>
                <a:ext uri="{FF2B5EF4-FFF2-40B4-BE49-F238E27FC236}">
                  <a16:creationId xmlns:a16="http://schemas.microsoft.com/office/drawing/2014/main" id="{97113A1C-FE58-102B-D314-4A601C52F56F}"/>
                </a:ext>
              </a:extLst>
            </p:cNvPr>
            <p:cNvSpPr txBox="1"/>
            <p:nvPr/>
          </p:nvSpPr>
          <p:spPr>
            <a:xfrm>
              <a:off x="3138384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Proyección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6" name="Google Shape;513;p52">
              <a:extLst>
                <a:ext uri="{FF2B5EF4-FFF2-40B4-BE49-F238E27FC236}">
                  <a16:creationId xmlns:a16="http://schemas.microsoft.com/office/drawing/2014/main" id="{1ADFCB35-1623-0E70-4A73-79B6C2927CEA}"/>
                </a:ext>
              </a:extLst>
            </p:cNvPr>
            <p:cNvSpPr/>
            <p:nvPr/>
          </p:nvSpPr>
          <p:spPr>
            <a:xfrm>
              <a:off x="4164106" y="1741916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14;p52">
              <a:extLst>
                <a:ext uri="{FF2B5EF4-FFF2-40B4-BE49-F238E27FC236}">
                  <a16:creationId xmlns:a16="http://schemas.microsoft.com/office/drawing/2014/main" id="{94B4B178-E44B-EF01-0BA0-38C20BEA2BD9}"/>
                </a:ext>
              </a:extLst>
            </p:cNvPr>
            <p:cNvSpPr/>
            <p:nvPr/>
          </p:nvSpPr>
          <p:spPr>
            <a:xfrm rot="10800000">
              <a:off x="4164106" y="1954344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515;p52">
            <a:extLst>
              <a:ext uri="{FF2B5EF4-FFF2-40B4-BE49-F238E27FC236}">
                <a16:creationId xmlns:a16="http://schemas.microsoft.com/office/drawing/2014/main" id="{BE8161C3-B235-7B01-16FF-64BFBD3040C2}"/>
              </a:ext>
            </a:extLst>
          </p:cNvPr>
          <p:cNvSpPr txBox="1"/>
          <p:nvPr/>
        </p:nvSpPr>
        <p:spPr>
          <a:xfrm>
            <a:off x="6525683" y="992289"/>
            <a:ext cx="2396484" cy="101562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Articulación con la industria de la región y el país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Empleabilidad y visitas académicas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>
              <a:buSzPts val="1200"/>
              <a:buFont typeface="Arial"/>
              <a:buChar char="•"/>
            </a:pPr>
            <a:r>
              <a:rPr lang="es-CO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Convenios con empresas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516;p52">
            <a:extLst>
              <a:ext uri="{FF2B5EF4-FFF2-40B4-BE49-F238E27FC236}">
                <a16:creationId xmlns:a16="http://schemas.microsoft.com/office/drawing/2014/main" id="{8D2B6185-5CA0-A310-D7E4-181355294C24}"/>
              </a:ext>
            </a:extLst>
          </p:cNvPr>
          <p:cNvSpPr txBox="1"/>
          <p:nvPr/>
        </p:nvSpPr>
        <p:spPr>
          <a:xfrm>
            <a:off x="220843" y="931539"/>
            <a:ext cx="2585100" cy="64629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Calidad Académica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Laboratorios</a:t>
            </a:r>
            <a:endParaRPr sz="140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Construcción de Alianza con BIOS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" name="Google Shape;517;p52">
            <a:extLst>
              <a:ext uri="{FF2B5EF4-FFF2-40B4-BE49-F238E27FC236}">
                <a16:creationId xmlns:a16="http://schemas.microsoft.com/office/drawing/2014/main" id="{BEDB91ED-898C-AC31-23A4-F5B6D7138A8C}"/>
              </a:ext>
            </a:extLst>
          </p:cNvPr>
          <p:cNvSpPr txBox="1"/>
          <p:nvPr/>
        </p:nvSpPr>
        <p:spPr>
          <a:xfrm>
            <a:off x="257618" y="3689975"/>
            <a:ext cx="2396484" cy="138495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Conferencias, seminarios</a:t>
            </a:r>
            <a:r>
              <a:rPr lang="es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marL="171450" lvl="0" indent="-171450">
              <a:buSzPts val="1200"/>
              <a:buFont typeface="Arial"/>
              <a:buChar char="•"/>
            </a:pPr>
            <a:r>
              <a:rPr lang="es-CO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Contribuir activamente a la solución de problemas y al desarrollo tecnológico/económico regional (Misión U. Caldas - Acuerdo 008/2006 Proyección).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" name="Google Shape;518;p52">
            <a:extLst>
              <a:ext uri="{FF2B5EF4-FFF2-40B4-BE49-F238E27FC236}">
                <a16:creationId xmlns:a16="http://schemas.microsoft.com/office/drawing/2014/main" id="{C695FCAF-AF69-296F-0BA8-AE5D9730CE7F}"/>
              </a:ext>
            </a:extLst>
          </p:cNvPr>
          <p:cNvSpPr/>
          <p:nvPr/>
        </p:nvSpPr>
        <p:spPr>
          <a:xfrm>
            <a:off x="6525675" y="3354597"/>
            <a:ext cx="2396400" cy="13020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Profesores Visitantes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Movilidad Nacional e Internacionalización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Segunda Lengua</a:t>
            </a:r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•Red de programas de Analítica de Datos</a:t>
            </a:r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77566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E3EF57F3-5E8A-8817-EAC7-79A559378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9151253C-9D47-4FF4-4086-1125FD57E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813825"/>
              </p:ext>
            </p:extLst>
          </p:nvPr>
        </p:nvGraphicFramePr>
        <p:xfrm>
          <a:off x="716145" y="1208225"/>
          <a:ext cx="7711710" cy="32644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952214">
                  <a:extLst>
                    <a:ext uri="{9D8B030D-6E8A-4147-A177-3AD203B41FA5}">
                      <a16:colId xmlns:a16="http://schemas.microsoft.com/office/drawing/2014/main" val="301619302"/>
                    </a:ext>
                  </a:extLst>
                </a:gridCol>
                <a:gridCol w="1175360">
                  <a:extLst>
                    <a:ext uri="{9D8B030D-6E8A-4147-A177-3AD203B41FA5}">
                      <a16:colId xmlns:a16="http://schemas.microsoft.com/office/drawing/2014/main" val="3626571163"/>
                    </a:ext>
                  </a:extLst>
                </a:gridCol>
                <a:gridCol w="3584136">
                  <a:extLst>
                    <a:ext uri="{9D8B030D-6E8A-4147-A177-3AD203B41FA5}">
                      <a16:colId xmlns:a16="http://schemas.microsoft.com/office/drawing/2014/main" val="2836484140"/>
                    </a:ext>
                  </a:extLst>
                </a:gridCol>
              </a:tblGrid>
              <a:tr h="155448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>
                          <a:effectLst/>
                        </a:rPr>
                        <a:t>Profesor</a:t>
                      </a:r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>
                          <a:effectLst/>
                        </a:rPr>
                        <a:t>Profesión</a:t>
                      </a:r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>
                          <a:effectLst/>
                        </a:rPr>
                        <a:t>Posgrado</a:t>
                      </a:r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09910805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ASDRUBAL RAVE FERNANDEZ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gerencia estratégica de proyectos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19855316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OSCAR DONALDO RODRIGUEZ BERMUDEZ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Gerencia de proyectos de software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81460590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CESAR AUGUSTO ZAPATA ARIAS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Electricista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administración de empresas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79662263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JOHN JAIRO PLATA ARRIETA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Especialista en gerencia de negocios internacionales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2811047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ANGELA VIVIANA ALZATE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Físico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Magíster en instrumentación 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361399791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HERNANDO QUINTERO SANCHEZ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PREGRADO EXPERTO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244333116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ROBERTO JULIO RUIZ AGUILAR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instrumentación 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617808760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SEBASTIAN DURANGO IDARRAGA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Mecánico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Doctor en ingeniería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38555649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ISLÉN TRUJILLO ARISTIZÁBAL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De Sistemas.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gestión de redes y datos.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86563472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LEONARDO ANTONIO SARRAZOLA B.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ingeniería- Automatización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829858439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VICTOR ALFONSO JARAMILLO PINEDA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ingeniería- Automatización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05237431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SANTIAGO EMILIO CALVO BETANCUR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Físico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Magister en ciencias - 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337721073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ALBERTO SEPULVEDA GIRALDO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Electricista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 eléctrica y Doctorado en Ingeniería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4244459446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JHONATAN PINEDA ZULUAGA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ingeniería- Automatización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3631723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LISANDRO EVARISTO CASTIBLANCO GUIO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Mecánico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instrumentación industrial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70148112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DANIEL VICK GUTIERREZ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Energías renovables, Maestría en industria 4.0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0011978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NICOLAS ANTONIO SALAZAR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Físico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ciencias-física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412168573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SERGIO PINILLA VALENCIA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 mecánica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4305714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EDUARDO DUQUE DUSSAN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Mecánico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 de Procesos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593763290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JULIÁN GUILLERMO BRAVO DUSSAN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dirty="0">
                          <a:effectLst/>
                        </a:rPr>
                        <a:t>Maestría en innovación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4168491915"/>
                  </a:ext>
                </a:extLst>
              </a:tr>
            </a:tbl>
          </a:graphicData>
        </a:graphic>
      </p:graphicFrame>
      <p:sp>
        <p:nvSpPr>
          <p:cNvPr id="11" name="Google Shape;503;p52">
            <a:extLst>
              <a:ext uri="{FF2B5EF4-FFF2-40B4-BE49-F238E27FC236}">
                <a16:creationId xmlns:a16="http://schemas.microsoft.com/office/drawing/2014/main" id="{C0684A9C-E3AB-BF25-819E-195D639A7303}"/>
              </a:ext>
            </a:extLst>
          </p:cNvPr>
          <p:cNvSpPr txBox="1">
            <a:spLocks/>
          </p:cNvSpPr>
          <p:nvPr/>
        </p:nvSpPr>
        <p:spPr>
          <a:xfrm>
            <a:off x="487719" y="38451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s" b="1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7. Profesores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24804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1283CCB-4543-92EC-C03C-25DA3ECB2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58"/>
          <p:cNvSpPr txBox="1"/>
          <p:nvPr/>
        </p:nvSpPr>
        <p:spPr>
          <a:xfrm>
            <a:off x="289122" y="101159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sp>
        <p:nvSpPr>
          <p:cNvPr id="593" name="Google Shape;593;p58"/>
          <p:cNvSpPr txBox="1"/>
          <p:nvPr/>
        </p:nvSpPr>
        <p:spPr>
          <a:xfrm>
            <a:off x="533124" y="801489"/>
            <a:ext cx="807775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1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Recursos bibliográficos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4" name="Google Shape;594;p58"/>
          <p:cNvSpPr txBox="1"/>
          <p:nvPr/>
        </p:nvSpPr>
        <p:spPr>
          <a:xfrm>
            <a:off x="406400" y="1506237"/>
            <a:ext cx="4064001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s" sz="1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 Bibliotecas </a:t>
            </a:r>
            <a: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s" sz="1800" b="0" i="0" u="sng" strike="noStrike" cap="none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https://biblio.ucaldas.edu.co/</a:t>
            </a:r>
            <a: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 </a:t>
            </a:r>
            <a:b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Pueden acceder todos los estudiantes, profesores y empleados de la universidad, ya sea mediante el préstamo de medios físicos como libros, manuales o revistas.</a:t>
            </a:r>
            <a:b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254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58"/>
          <p:cNvSpPr txBox="1"/>
          <p:nvPr/>
        </p:nvSpPr>
        <p:spPr>
          <a:xfrm>
            <a:off x="4809067" y="1291819"/>
            <a:ext cx="4605866" cy="295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en sala.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externo.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interbibliotecario.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 de información virtual. 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Conmutación bibliográfica. 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Diseminación de la información.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Renovación de material bibliográfico telefónicamente. 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0474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D25BBCB4-1CD3-44D5-9328-BF0F6760A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59"/>
          <p:cNvSpPr txBox="1"/>
          <p:nvPr/>
        </p:nvSpPr>
        <p:spPr>
          <a:xfrm>
            <a:off x="451203" y="1092024"/>
            <a:ext cx="4572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" sz="2000" b="1" i="0" u="none" strike="noStrike" cap="none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2. </a:t>
            </a:r>
            <a:r>
              <a:rPr lang="es" sz="2000" b="1" i="0" u="none" strike="noStrike" cap="none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Bases de datos</a:t>
            </a:r>
            <a:endParaRPr sz="2000" b="0" i="0" u="none" strike="noStrike" cap="none">
              <a:solidFill>
                <a:srgbClr val="405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2" name="Google Shape;602;p59"/>
          <p:cNvSpPr txBox="1"/>
          <p:nvPr/>
        </p:nvSpPr>
        <p:spPr>
          <a:xfrm>
            <a:off x="682978" y="1538244"/>
            <a:ext cx="3053644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Science Direct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Engineering Village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Jstor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Ovid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Proquest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E-libro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Ebrary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LexBase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HINARI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Entre otras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3" name="Google Shape;603;p59"/>
          <p:cNvSpPr txBox="1"/>
          <p:nvPr/>
        </p:nvSpPr>
        <p:spPr>
          <a:xfrm>
            <a:off x="4413603" y="1092024"/>
            <a:ext cx="366959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" sz="2000" b="1" i="0" u="none" strike="noStrike" cap="none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" sz="2000" b="1" i="0" u="none" strike="noStrike" cap="none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Plataforma UCaldas Virtual </a:t>
            </a:r>
            <a:endParaRPr sz="2000" b="1" i="0" u="none" strike="noStrike" cap="none">
              <a:solidFill>
                <a:srgbClr val="405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4" name="Google Shape;604;p59"/>
          <p:cNvSpPr txBox="1"/>
          <p:nvPr/>
        </p:nvSpPr>
        <p:spPr>
          <a:xfrm>
            <a:off x="251530" y="169333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605" name="Google Shape;605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7302" y="1492134"/>
            <a:ext cx="3457575" cy="1738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59" descr="BibliotecasUcalda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07303" y="3396984"/>
            <a:ext cx="3457575" cy="1323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250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B5647537-1A72-4660-C85F-FFC89CB9E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C364D0EA-1708-9FE0-8376-3457C823945E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3" name="Marcador de contenido 5">
            <a:extLst>
              <a:ext uri="{FF2B5EF4-FFF2-40B4-BE49-F238E27FC236}">
                <a16:creationId xmlns:a16="http://schemas.microsoft.com/office/drawing/2014/main" id="{2B477A31-91C9-5664-C209-F1576F406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3601" y="1266743"/>
            <a:ext cx="5268700" cy="306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517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E1F12313-C793-FE8B-6D50-4C74EF30F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FC41ACDD-4199-D9A1-858C-0212193E72EB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FC63485A-EB48-D754-8BF8-E420E6C1C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37" y="1214232"/>
            <a:ext cx="1962592" cy="3197672"/>
          </a:xfrm>
          <a:prstGeom prst="rect">
            <a:avLst/>
          </a:prstGeom>
        </p:spPr>
      </p:pic>
      <p:pic>
        <p:nvPicPr>
          <p:cNvPr id="3" name="Marcador de contenido 3">
            <a:extLst>
              <a:ext uri="{FF2B5EF4-FFF2-40B4-BE49-F238E27FC236}">
                <a16:creationId xmlns:a16="http://schemas.microsoft.com/office/drawing/2014/main" id="{043E2924-4813-EBEA-3B92-372D9151C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8028" y="1214232"/>
            <a:ext cx="4894063" cy="319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521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6E411115-0391-E3BF-B4B9-4C55E81C9A77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1. DENOMINACIÓN: Información básica del programa</a:t>
            </a:r>
            <a:endParaRPr dirty="0"/>
          </a:p>
        </p:txBody>
      </p:sp>
      <p:graphicFrame>
        <p:nvGraphicFramePr>
          <p:cNvPr id="3" name="Google Shape;69;p3">
            <a:extLst>
              <a:ext uri="{FF2B5EF4-FFF2-40B4-BE49-F238E27FC236}">
                <a16:creationId xmlns:a16="http://schemas.microsoft.com/office/drawing/2014/main" id="{9CA763B8-BB2C-B052-91E1-3BC925CE18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3422058"/>
              </p:ext>
            </p:extLst>
          </p:nvPr>
        </p:nvGraphicFramePr>
        <p:xfrm>
          <a:off x="299494" y="668121"/>
          <a:ext cx="4463850" cy="4420733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5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7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Institution</a:t>
                      </a:r>
                      <a:r>
                        <a:rPr lang="es-ES" sz="1000" b="1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Universidad de Caldas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Institución acreditada: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Resolución de acreditación:  17202 Fecha: 24-Oct-2018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programa: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ESPECIALIZACIÓN EN INDUSTRIA 5.0 Y </a:t>
                      </a:r>
                      <a:r>
                        <a:rPr lang="en-US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AUTOMATIZACIÓN INDUSTRIAL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Título a otorgar: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ESPECIALISTA EN INDUSTRIA 5.0 Y </a:t>
                      </a:r>
                      <a:r>
                        <a:rPr lang="en-US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AUTOMATIZACIÓN INDUSTRIAL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Objeto de estudio: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9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programa tiene como objetivo la interacción avanzada entre tecnologías emergentes (como el machine </a:t>
                      </a:r>
                      <a:r>
                        <a:rPr lang="es-CO" sz="900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learning</a:t>
                      </a:r>
                      <a:r>
                        <a:rPr lang="es-CO" sz="9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el Internet de las Cosas (IoT), la robótica colaborativa y la analítica de datos) con los procesos industriales, enfocándose en la personalización masiva, la sostenibilidad y la colaboración humano-máquina. Se investigarán y aplicarán metodologías para diseñar, implementar y optimizar procesos de producción inteligentes y automatizados, que no solo aumenten la eficiencia, sino que también promuevan la creatividad humana y un enfoque centrado en el bienestar de los trabajadores y el respeto al medio ambiente.</a:t>
                      </a:r>
                      <a:endParaRPr sz="9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Ubicación: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Manizales, Caldas, Colombia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Ampliación: 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Cabeceras municipales municipios del departamento de Caldas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Nivel del programa: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Especialización universitaria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Modalidades: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Presencial</a:t>
                      </a:r>
                      <a:r>
                        <a:rPr lang="en-US" sz="9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9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mediada</a:t>
                      </a:r>
                      <a:r>
                        <a:rPr lang="en-US" sz="9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9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por</a:t>
                      </a:r>
                      <a:r>
                        <a:rPr lang="en-US" sz="9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TIC</a:t>
                      </a:r>
                      <a:endParaRPr sz="9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Metodología: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900" u="none" strike="noStrike" cap="none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Presencial mediada por TIC </a:t>
                      </a:r>
                      <a:endParaRPr sz="900" u="none" strike="noStrike" cap="none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amplio: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Ingeniería, Electricidad, y Afines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detallado: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Electrónica y automatización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6" name="Google Shape;70;p3">
            <a:extLst>
              <a:ext uri="{FF2B5EF4-FFF2-40B4-BE49-F238E27FC236}">
                <a16:creationId xmlns:a16="http://schemas.microsoft.com/office/drawing/2014/main" id="{E8AA22A6-4978-2257-2740-81C272FD37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423299"/>
              </p:ext>
            </p:extLst>
          </p:nvPr>
        </p:nvGraphicFramePr>
        <p:xfrm>
          <a:off x="4767150" y="862266"/>
          <a:ext cx="3928750" cy="400997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8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Duración estimada del programa (semestres):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créditos académicos: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28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2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estudiantes en el primer semestre: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 (</a:t>
                      </a:r>
                      <a:r>
                        <a:rPr lang="es-ES" sz="10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punto de equilibrio)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Periodicidad de la admisión: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Anual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Jornada de trabajo: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Concentrada fines de semana (viernes y sábado)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Dedicación al programa: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 semestres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Instancia que expide la norma de aprobación: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Consejo Superior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y fecha del Acuerdo: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Teléfono: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(6) 8781500  ext. 12420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Fax: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Apartado aéreo: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275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5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E-mail: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Valor de la matricula: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 </a:t>
                      </a:r>
                      <a:r>
                        <a:rPr lang="es-ES" sz="10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smmlv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a la que está adscrito: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de Ciencias Exactas y Naturales</a:t>
                      </a:r>
                      <a:endParaRPr sz="10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Desarrollado por convenio (S/N):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Registro calificado anterior (si aplica)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642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593C6B6-053D-89E7-D706-5D5AAC604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A1EB3D34-533F-821F-AE1B-72A02B6D08C6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06" name="Google Shape;406;p29"/>
          <p:cNvGraphicFramePr/>
          <p:nvPr/>
        </p:nvGraphicFramePr>
        <p:xfrm>
          <a:off x="1614288" y="1189125"/>
          <a:ext cx="5915400" cy="325210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112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9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2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21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Laboratorio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Campus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B-305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LABORATORIO DE MECATRÓNICA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B-307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LABORATORIO DE ELECTRÓNICA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U-217 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LABORATORIO DE PROTOTIPADO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U-102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INTELIGENTE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SIG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SIG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TALLER DE MECATRÓNICA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TALLER DE MÁQUINAS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39678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3284FA5-203D-78F0-B8F3-55648255B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4AD81B3B-9ADA-B1AE-D7DC-FE6B8D424902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0" name="Google Shape;420;g25a3e48faed_1_10"/>
          <p:cNvGraphicFramePr/>
          <p:nvPr/>
        </p:nvGraphicFramePr>
        <p:xfrm>
          <a:off x="859663" y="94682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salon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graphicFrame>
        <p:nvGraphicFramePr>
          <p:cNvPr id="421" name="Google Shape;421;g25a3e48faed_1_10"/>
          <p:cNvGraphicFramePr/>
          <p:nvPr/>
        </p:nvGraphicFramePr>
        <p:xfrm>
          <a:off x="5285725" y="1900238"/>
          <a:ext cx="2286000" cy="134302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6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31543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63B453F-98B8-A8D2-B567-5D2E4222A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8526E199-C454-2966-33CE-503BB60B4031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13" name="Google Shape;413;g25a3e48faed_1_2"/>
          <p:cNvGraphicFramePr/>
          <p:nvPr/>
        </p:nvGraphicFramePr>
        <p:xfrm>
          <a:off x="2775588" y="92647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salon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20823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75C1757-3ED1-2BB8-5F49-69FC6EC82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C54D05F1-657C-6C66-2E98-8AD40DACDAB9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8" name="Google Shape;428;g25a3e48faed_1_18"/>
          <p:cNvGraphicFramePr/>
          <p:nvPr/>
        </p:nvGraphicFramePr>
        <p:xfrm>
          <a:off x="1720900" y="2057025"/>
          <a:ext cx="5207000" cy="152717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56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8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9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Espacio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Campus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B-413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de Consejo de Facultad Ciencias Exactas y Naturales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Auditorio Danilo Cruz Vélez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U-117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46427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D81EC9C7-5E7C-0AF8-98BF-C9DD3988D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B15CCBA8-D4ED-3BCD-E7DD-D6A0181B2F8D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2" name="Google Shape;640;p63">
            <a:extLst>
              <a:ext uri="{FF2B5EF4-FFF2-40B4-BE49-F238E27FC236}">
                <a16:creationId xmlns:a16="http://schemas.microsoft.com/office/drawing/2014/main" id="{25F3AF47-5F45-B313-7C36-117FCAC23D2A}"/>
              </a:ext>
            </a:extLst>
          </p:cNvPr>
          <p:cNvGraphicFramePr/>
          <p:nvPr/>
        </p:nvGraphicFramePr>
        <p:xfrm>
          <a:off x="609600" y="1320800"/>
          <a:ext cx="7721550" cy="3115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1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8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1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8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9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08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Centro de Bibliotecas e Información Científica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m²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Sillas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Mesas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Sillas/m²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Puntos de red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Usuario/silla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5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Central 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1.480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383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3.9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51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14.3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5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Jurídicas y Sociales 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474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3.8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26.5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97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Versalles 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988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6.9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32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16.6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97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Bellas Artes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3.5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56.3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97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La Dorada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35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3.136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106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19.1</a:t>
                      </a:r>
                      <a:endParaRPr sz="14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9588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4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9" name="Google Shape;649;p64"/>
          <p:cNvPicPr preferRelativeResize="0"/>
          <p:nvPr/>
        </p:nvPicPr>
        <p:blipFill rotWithShape="1">
          <a:blip r:embed="rId4">
            <a:alphaModFix/>
          </a:blip>
          <a:srcRect t="15371" b="51797"/>
          <a:stretch/>
        </p:blipFill>
        <p:spPr>
          <a:xfrm>
            <a:off x="0" y="0"/>
            <a:ext cx="9144003" cy="2000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6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22865" y="-8164"/>
            <a:ext cx="801249" cy="812347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64"/>
          <p:cNvSpPr/>
          <p:nvPr/>
        </p:nvSpPr>
        <p:spPr>
          <a:xfrm>
            <a:off x="1133899" y="2376332"/>
            <a:ext cx="66095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" sz="5400" b="1" i="0" u="none" strike="noStrike" cap="none">
                <a:solidFill>
                  <a:srgbClr val="B45F0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MUCHAS GRACIAS</a:t>
            </a:r>
            <a:endParaRPr sz="1400" b="0" i="0" u="none" strike="noStrike" cap="none">
              <a:solidFill>
                <a:srgbClr val="B45F0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2" name="Google Shape;652;p6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3524250"/>
            <a:ext cx="8353913" cy="1068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BAC6CB02-FD91-2103-FFE0-389DF909B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D2A3306-8EBF-43CE-CB29-67AF27E7880A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A816318-68C5-BF72-E652-C8B9F53E3F4C}"/>
              </a:ext>
            </a:extLst>
          </p:cNvPr>
          <p:cNvSpPr txBox="1"/>
          <p:nvPr/>
        </p:nvSpPr>
        <p:spPr>
          <a:xfrm>
            <a:off x="454152" y="429439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JUSTIFICACIÓN</a:t>
            </a:r>
            <a:endParaRPr dirty="0"/>
          </a:p>
        </p:txBody>
      </p:sp>
      <p:sp>
        <p:nvSpPr>
          <p:cNvPr id="5" name="Google Shape;187;p14">
            <a:extLst>
              <a:ext uri="{FF2B5EF4-FFF2-40B4-BE49-F238E27FC236}">
                <a16:creationId xmlns:a16="http://schemas.microsoft.com/office/drawing/2014/main" id="{55E5B1F5-00FB-8F93-6E5C-8647DB0BAD32}"/>
              </a:ext>
            </a:extLst>
          </p:cNvPr>
          <p:cNvSpPr txBox="1"/>
          <p:nvPr/>
        </p:nvSpPr>
        <p:spPr>
          <a:xfrm>
            <a:off x="454152" y="847809"/>
            <a:ext cx="2571750" cy="1289304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00000"/>
              </a:buClr>
              <a:buSzPts val="2500"/>
            </a:pPr>
            <a:r>
              <a:rPr lang="en-US" sz="3800" b="0" i="0" u="none" strike="noStrike" kern="1200" cap="none" dirty="0" err="1">
                <a:solidFill>
                  <a:schemeClr val="tx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 Black"/>
              </a:rPr>
              <a:t>Industria</a:t>
            </a:r>
            <a:r>
              <a:rPr lang="en-US" sz="3800" b="0" i="0" u="none" strike="noStrike" kern="1200" cap="none" dirty="0">
                <a:solidFill>
                  <a:schemeClr val="tx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 Black"/>
              </a:rPr>
              <a:t> 5.0</a:t>
            </a:r>
            <a:endParaRPr lang="en-US" sz="3800" kern="1200" dirty="0">
              <a:solidFill>
                <a:schemeClr val="tx1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188;p14">
            <a:extLst>
              <a:ext uri="{FF2B5EF4-FFF2-40B4-BE49-F238E27FC236}">
                <a16:creationId xmlns:a16="http://schemas.microsoft.com/office/drawing/2014/main" id="{8755F7CD-6A98-A32E-8919-914E7247ECCF}"/>
              </a:ext>
            </a:extLst>
          </p:cNvPr>
          <p:cNvSpPr txBox="1"/>
          <p:nvPr/>
        </p:nvSpPr>
        <p:spPr>
          <a:xfrm>
            <a:off x="473201" y="2210634"/>
            <a:ext cx="2571750" cy="2558034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 lnSpcReduction="10000"/>
          </a:bodyPr>
          <a:lstStyle/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400" b="0" i="0" u="none" strike="noStrike" cap="none" dirty="0">
                <a:sym typeface="Calibri"/>
              </a:rPr>
              <a:t>La </a:t>
            </a:r>
            <a:r>
              <a:rPr lang="en-US" sz="1400" b="0" i="0" u="none" strike="noStrike" cap="none" dirty="0" err="1">
                <a:sym typeface="Calibri"/>
              </a:rPr>
              <a:t>Industria</a:t>
            </a:r>
            <a:r>
              <a:rPr lang="en-US" sz="1400" b="0" i="0" u="none" strike="noStrike" cap="none" dirty="0">
                <a:sym typeface="Calibri"/>
              </a:rPr>
              <a:t> 5.0 es </a:t>
            </a:r>
            <a:r>
              <a:rPr lang="en-US" sz="1400" b="0" i="0" u="none" strike="noStrike" cap="none" dirty="0" err="1">
                <a:sym typeface="Calibri"/>
              </a:rPr>
              <a:t>una</a:t>
            </a:r>
            <a:r>
              <a:rPr lang="en-US" sz="1400" b="0" i="0" u="none" strike="noStrike" cap="none" dirty="0">
                <a:sym typeface="Calibri"/>
              </a:rPr>
              <a:t> </a:t>
            </a:r>
            <a:r>
              <a:rPr lang="en-US" sz="1400" b="0" i="0" u="none" strike="noStrike" cap="none" dirty="0" err="1">
                <a:sym typeface="Calibri"/>
              </a:rPr>
              <a:t>visión</a:t>
            </a:r>
            <a:r>
              <a:rPr lang="en-US" sz="1400" b="0" i="0" u="none" strike="noStrike" cap="none" dirty="0">
                <a:sym typeface="Calibri"/>
              </a:rPr>
              <a:t> de la </a:t>
            </a:r>
            <a:r>
              <a:rPr lang="en-US" sz="1400" b="0" i="0" u="none" strike="noStrike" cap="none" dirty="0" err="1">
                <a:sym typeface="Calibri"/>
              </a:rPr>
              <a:t>industria</a:t>
            </a:r>
            <a:r>
              <a:rPr lang="en-US" sz="1400" b="0" i="0" u="none" strike="noStrike" cap="none" dirty="0">
                <a:sym typeface="Calibri"/>
              </a:rPr>
              <a:t> que centra </a:t>
            </a:r>
            <a:r>
              <a:rPr lang="en-US" sz="1400" b="0" i="0" u="none" strike="noStrike" cap="none" dirty="0" err="1">
                <a:sym typeface="Calibri"/>
              </a:rPr>
              <a:t>el</a:t>
            </a:r>
            <a:r>
              <a:rPr lang="en-US" sz="1400" b="0" i="0" u="none" strike="noStrike" cap="none" dirty="0">
                <a:sym typeface="Calibri"/>
              </a:rPr>
              <a:t> valor social y </a:t>
            </a:r>
            <a:r>
              <a:rPr lang="en-US" sz="1400" b="0" i="0" u="none" strike="noStrike" cap="none" dirty="0" err="1">
                <a:sym typeface="Calibri"/>
              </a:rPr>
              <a:t>el</a:t>
            </a:r>
            <a:r>
              <a:rPr lang="en-US" sz="1400" b="0" i="0" u="none" strike="noStrike" cap="none" dirty="0">
                <a:sym typeface="Calibri"/>
              </a:rPr>
              <a:t> </a:t>
            </a:r>
            <a:r>
              <a:rPr lang="en-US" sz="1400" b="0" i="0" u="none" strike="noStrike" cap="none" dirty="0" err="1">
                <a:sym typeface="Calibri"/>
              </a:rPr>
              <a:t>bienestar</a:t>
            </a:r>
            <a:r>
              <a:rPr lang="en-US" sz="1400" b="0" i="0" u="none" strike="noStrike" cap="none" dirty="0">
                <a:sym typeface="Calibri"/>
              </a:rPr>
              <a:t> del </a:t>
            </a:r>
            <a:r>
              <a:rPr lang="en-US" sz="1400" b="0" i="0" u="none" strike="noStrike" cap="none" dirty="0" err="1">
                <a:sym typeface="Calibri"/>
              </a:rPr>
              <a:t>trabajador</a:t>
            </a:r>
            <a:r>
              <a:rPr lang="en-US" sz="1400" b="0" i="0" u="none" strike="noStrike" cap="none" dirty="0">
                <a:sym typeface="Calibri"/>
              </a:rPr>
              <a:t> </a:t>
            </a:r>
            <a:r>
              <a:rPr lang="en-US" sz="1400" b="0" i="0" u="none" strike="noStrike" cap="none" dirty="0" err="1">
                <a:sym typeface="Calibri"/>
              </a:rPr>
              <a:t>en</a:t>
            </a:r>
            <a:r>
              <a:rPr lang="en-US" sz="1400" b="0" i="0" u="none" strike="noStrike" cap="none" dirty="0">
                <a:sym typeface="Calibri"/>
              </a:rPr>
              <a:t> </a:t>
            </a:r>
            <a:r>
              <a:rPr lang="en-US" sz="1400" b="0" i="0" u="none" strike="noStrike" cap="none" dirty="0" err="1">
                <a:sym typeface="Calibri"/>
              </a:rPr>
              <a:t>el</a:t>
            </a:r>
            <a:r>
              <a:rPr lang="en-US" sz="1400" b="0" i="0" u="none" strike="noStrike" cap="none" dirty="0">
                <a:sym typeface="Calibri"/>
              </a:rPr>
              <a:t> </a:t>
            </a:r>
            <a:r>
              <a:rPr lang="en-US" sz="1400" b="0" i="0" u="none" strike="noStrike" cap="none" dirty="0" err="1">
                <a:sym typeface="Calibri"/>
              </a:rPr>
              <a:t>centro</a:t>
            </a:r>
            <a:r>
              <a:rPr lang="en-US" sz="1400" b="0" i="0" u="none" strike="noStrike" cap="none" dirty="0">
                <a:sym typeface="Calibri"/>
              </a:rPr>
              <a:t> del </a:t>
            </a:r>
            <a:r>
              <a:rPr lang="en-US" sz="1400" b="0" i="0" u="none" strike="noStrike" cap="none" dirty="0" err="1">
                <a:sym typeface="Calibri"/>
              </a:rPr>
              <a:t>proceso</a:t>
            </a:r>
            <a:r>
              <a:rPr lang="en-US" sz="1400" b="0" i="0" u="none" strike="noStrike" cap="none" dirty="0">
                <a:sym typeface="Calibri"/>
              </a:rPr>
              <a:t> de </a:t>
            </a:r>
            <a:r>
              <a:rPr lang="en-US" sz="1400" b="0" i="0" u="none" strike="noStrike" cap="none" dirty="0" err="1">
                <a:sym typeface="Calibri"/>
              </a:rPr>
              <a:t>producción</a:t>
            </a:r>
            <a:r>
              <a:rPr lang="en-US" sz="1400" b="0" i="0" u="none" strike="noStrike" cap="none" dirty="0">
                <a:sym typeface="Calibri"/>
              </a:rPr>
              <a:t>. </a:t>
            </a: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La </a:t>
            </a:r>
            <a:r>
              <a:rPr lang="en-US" sz="1400" b="0" i="0" dirty="0" err="1">
                <a:effectLst/>
              </a:rPr>
              <a:t>Industria</a:t>
            </a:r>
            <a:r>
              <a:rPr lang="en-US" sz="1400" b="0" i="0" dirty="0">
                <a:effectLst/>
              </a:rPr>
              <a:t> 5.0 se </a:t>
            </a:r>
            <a:r>
              <a:rPr lang="en-US" sz="1400" b="0" i="0" dirty="0" err="1">
                <a:effectLst/>
              </a:rPr>
              <a:t>basa</a:t>
            </a:r>
            <a:r>
              <a:rPr lang="en-US" sz="1400" b="0" i="0" dirty="0">
                <a:effectLst/>
              </a:rPr>
              <a:t> </a:t>
            </a:r>
            <a:r>
              <a:rPr lang="en-US" sz="1400" b="0" i="0" dirty="0" err="1">
                <a:effectLst/>
              </a:rPr>
              <a:t>en</a:t>
            </a:r>
            <a:r>
              <a:rPr lang="en-US" sz="1400" b="0" i="0" dirty="0">
                <a:effectLst/>
              </a:rPr>
              <a:t> la </a:t>
            </a:r>
            <a:r>
              <a:rPr lang="en-US" sz="1400" b="0" i="0" dirty="0" err="1">
                <a:effectLst/>
              </a:rPr>
              <a:t>automatización</a:t>
            </a:r>
            <a:r>
              <a:rPr lang="en-US" sz="1400" b="0" i="0" dirty="0">
                <a:effectLst/>
              </a:rPr>
              <a:t>, la </a:t>
            </a:r>
            <a:r>
              <a:rPr lang="en-US" sz="1400" b="0" i="0" dirty="0" err="1">
                <a:effectLst/>
              </a:rPr>
              <a:t>robotización</a:t>
            </a:r>
            <a:r>
              <a:rPr lang="en-US" sz="1400" b="0" i="0" dirty="0">
                <a:effectLst/>
              </a:rPr>
              <a:t>, </a:t>
            </a:r>
            <a:r>
              <a:rPr lang="en-US" sz="1400" b="0" i="0" dirty="0" err="1">
                <a:effectLst/>
              </a:rPr>
              <a:t>el</a:t>
            </a:r>
            <a:r>
              <a:rPr lang="en-US" sz="1400" b="0" i="0" dirty="0">
                <a:effectLst/>
              </a:rPr>
              <a:t> </a:t>
            </a:r>
            <a:r>
              <a:rPr lang="en-US" sz="1400" b="0" i="0" dirty="0" err="1">
                <a:effectLst/>
              </a:rPr>
              <a:t>análisis</a:t>
            </a:r>
            <a:r>
              <a:rPr lang="en-US" sz="1400" b="0" i="0" dirty="0">
                <a:effectLst/>
              </a:rPr>
              <a:t> de big data, </a:t>
            </a:r>
            <a:r>
              <a:rPr lang="en-US" sz="1400" b="0" i="0" dirty="0" err="1">
                <a:effectLst/>
              </a:rPr>
              <a:t>los</a:t>
            </a:r>
            <a:r>
              <a:rPr lang="en-US" sz="1400" b="0" i="0" dirty="0">
                <a:effectLst/>
              </a:rPr>
              <a:t> </a:t>
            </a:r>
            <a:r>
              <a:rPr lang="en-US" sz="1400" b="0" i="0" dirty="0" err="1">
                <a:effectLst/>
              </a:rPr>
              <a:t>sistemas</a:t>
            </a:r>
            <a:r>
              <a:rPr lang="en-US" sz="1400" b="0" i="0" dirty="0">
                <a:effectLst/>
              </a:rPr>
              <a:t> </a:t>
            </a:r>
            <a:r>
              <a:rPr lang="en-US" sz="1400" b="0" i="0" dirty="0" err="1">
                <a:effectLst/>
              </a:rPr>
              <a:t>inteligentes</a:t>
            </a:r>
            <a:r>
              <a:rPr lang="en-US" sz="1400" b="0" i="0" dirty="0">
                <a:effectLst/>
              </a:rPr>
              <a:t>, la </a:t>
            </a:r>
            <a:r>
              <a:rPr lang="en-US" sz="1400" b="0" i="0" dirty="0" err="1">
                <a:effectLst/>
              </a:rPr>
              <a:t>virtualización</a:t>
            </a:r>
            <a:r>
              <a:rPr lang="en-US" sz="1400" b="0" i="0" dirty="0">
                <a:effectLst/>
              </a:rPr>
              <a:t>, </a:t>
            </a:r>
            <a:r>
              <a:rPr lang="en-US" sz="1400" b="0" i="0" dirty="0" err="1">
                <a:effectLst/>
              </a:rPr>
              <a:t>el</a:t>
            </a:r>
            <a:r>
              <a:rPr lang="en-US" sz="1400" b="0" i="0" dirty="0">
                <a:effectLst/>
              </a:rPr>
              <a:t> </a:t>
            </a:r>
            <a:r>
              <a:rPr lang="en-US" sz="1400" b="0" i="0" dirty="0" err="1">
                <a:effectLst/>
              </a:rPr>
              <a:t>aprendizaje</a:t>
            </a:r>
            <a:r>
              <a:rPr lang="en-US" sz="1400" b="0" i="0" dirty="0">
                <a:effectLst/>
              </a:rPr>
              <a:t> </a:t>
            </a:r>
            <a:r>
              <a:rPr lang="en-US" sz="1400" b="0" i="0" dirty="0" err="1">
                <a:effectLst/>
              </a:rPr>
              <a:t>automático</a:t>
            </a:r>
            <a:r>
              <a:rPr lang="en-US" sz="1400" b="0" i="0" dirty="0">
                <a:effectLst/>
              </a:rPr>
              <a:t> y </a:t>
            </a:r>
            <a:r>
              <a:rPr lang="en-US" sz="1400" b="0" i="0" dirty="0" err="1">
                <a:effectLst/>
              </a:rPr>
              <a:t>el</a:t>
            </a:r>
            <a:r>
              <a:rPr lang="en-US" sz="1400" b="0" i="0" dirty="0">
                <a:effectLst/>
              </a:rPr>
              <a:t> Internet de las </a:t>
            </a:r>
            <a:r>
              <a:rPr lang="en-US" sz="1400" b="0" i="0" dirty="0" err="1">
                <a:effectLst/>
              </a:rPr>
              <a:t>cosas</a:t>
            </a:r>
            <a:endParaRPr lang="en-US" sz="1400" b="0" i="0" u="none" strike="noStrike" cap="none" dirty="0">
              <a:sym typeface="Roboto"/>
            </a:endParaRPr>
          </a:p>
        </p:txBody>
      </p:sp>
      <p:pic>
        <p:nvPicPr>
          <p:cNvPr id="7" name="Picture 2" descr="Por qué la industria 5.0? ¿Qué opinan los profesionales?">
            <a:extLst>
              <a:ext uri="{FF2B5EF4-FFF2-40B4-BE49-F238E27FC236}">
                <a16:creationId xmlns:a16="http://schemas.microsoft.com/office/drawing/2014/main" id="{346AB7DC-C68F-CC77-17BB-D96AE2811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11322" y="1366758"/>
            <a:ext cx="5177790" cy="212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816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3E60F42-3A38-0495-8DF2-AC9074F4C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DFB85876-5D78-597B-9E80-B98051F68A4F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6E08C75-610C-98A5-7CF4-DA997D9765DE}"/>
              </a:ext>
            </a:extLst>
          </p:cNvPr>
          <p:cNvSpPr txBox="1"/>
          <p:nvPr/>
        </p:nvSpPr>
        <p:spPr>
          <a:xfrm>
            <a:off x="454152" y="429439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JUSTIFICACIÓN</a:t>
            </a:r>
            <a:endParaRPr dirty="0"/>
          </a:p>
        </p:txBody>
      </p:sp>
      <p:sp>
        <p:nvSpPr>
          <p:cNvPr id="5" name="Google Shape;187;p14">
            <a:extLst>
              <a:ext uri="{FF2B5EF4-FFF2-40B4-BE49-F238E27FC236}">
                <a16:creationId xmlns:a16="http://schemas.microsoft.com/office/drawing/2014/main" id="{E587AD3A-887F-6D63-9137-37711A5F11A7}"/>
              </a:ext>
            </a:extLst>
          </p:cNvPr>
          <p:cNvSpPr txBox="1"/>
          <p:nvPr/>
        </p:nvSpPr>
        <p:spPr>
          <a:xfrm>
            <a:off x="454151" y="847809"/>
            <a:ext cx="8065627" cy="1289304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00000"/>
              </a:buClr>
              <a:buSzPts val="2500"/>
            </a:pPr>
            <a:r>
              <a:rPr lang="es-CO" sz="320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La 5ª Revolución Industrial: Necesidad y Oportunidad</a:t>
            </a:r>
            <a:endParaRPr lang="en-US" sz="3200" kern="1200" dirty="0">
              <a:solidFill>
                <a:schemeClr val="tx1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188;p14">
            <a:extLst>
              <a:ext uri="{FF2B5EF4-FFF2-40B4-BE49-F238E27FC236}">
                <a16:creationId xmlns:a16="http://schemas.microsoft.com/office/drawing/2014/main" id="{BB2FCA7B-E00B-8C65-A754-59F72B87561C}"/>
              </a:ext>
            </a:extLst>
          </p:cNvPr>
          <p:cNvSpPr txBox="1"/>
          <p:nvPr/>
        </p:nvSpPr>
        <p:spPr>
          <a:xfrm>
            <a:off x="-56543" y="2254498"/>
            <a:ext cx="7338001" cy="2558034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 fontScale="85000" lnSpcReduction="10000"/>
          </a:bodyPr>
          <a:lstStyle/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Transformación industrial global hacia la </a:t>
            </a:r>
            <a:r>
              <a:rPr lang="es-CO" sz="2000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Industria 5.0</a:t>
            </a: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: Colaboración Humano-Máquina, Sostenibilidad, Personalización.</a:t>
            </a: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sz="20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2000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Demanda creciente</a:t>
            </a: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de profesionales con competencias avanzadas en automatización, IoT, IA/ML y Ciberseguridad industrial.</a:t>
            </a: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sz="20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2000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Brecha de talento</a:t>
            </a: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identificada a nivel nacional (Estudios </a:t>
            </a:r>
            <a:r>
              <a:rPr lang="es-CO" sz="2000" b="0" i="0" dirty="0" err="1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MinTrabajo</a:t>
            </a: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).</a:t>
            </a: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sz="20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2000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Oportunidad estratégica</a:t>
            </a: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para la U. de Caldas de liderar en formación de vanguardia.</a:t>
            </a:r>
          </a:p>
        </p:txBody>
      </p:sp>
      <p:pic>
        <p:nvPicPr>
          <p:cNvPr id="2050" name="Picture 2" descr="Image result for Iconos representando Industria 5.0">
            <a:extLst>
              <a:ext uri="{FF2B5EF4-FFF2-40B4-BE49-F238E27FC236}">
                <a16:creationId xmlns:a16="http://schemas.microsoft.com/office/drawing/2014/main" id="{08E0B006-2E29-E1D0-4242-75550333F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5183" y="3074734"/>
            <a:ext cx="2023441" cy="1220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475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189D15DA-0CFE-A973-2D9B-B60446258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3399119-A546-DA54-4629-0CE3DD28DFBD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ACD05A76-7B74-4C30-E865-B25219F3C19D}"/>
              </a:ext>
            </a:extLst>
          </p:cNvPr>
          <p:cNvSpPr txBox="1"/>
          <p:nvPr/>
        </p:nvSpPr>
        <p:spPr>
          <a:xfrm>
            <a:off x="454152" y="429439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JUSTIFICACIÓN</a:t>
            </a:r>
            <a:endParaRPr dirty="0"/>
          </a:p>
        </p:txBody>
      </p:sp>
      <p:sp>
        <p:nvSpPr>
          <p:cNvPr id="5" name="Google Shape;187;p14">
            <a:extLst>
              <a:ext uri="{FF2B5EF4-FFF2-40B4-BE49-F238E27FC236}">
                <a16:creationId xmlns:a16="http://schemas.microsoft.com/office/drawing/2014/main" id="{317F5CF3-FADE-2BAD-4780-685143A42CC2}"/>
              </a:ext>
            </a:extLst>
          </p:cNvPr>
          <p:cNvSpPr txBox="1"/>
          <p:nvPr/>
        </p:nvSpPr>
        <p:spPr>
          <a:xfrm>
            <a:off x="454151" y="847809"/>
            <a:ext cx="8065627" cy="64465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00000"/>
              </a:buClr>
              <a:buSzPts val="2500"/>
            </a:pPr>
            <a:r>
              <a:rPr lang="es-CO" sz="320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Pertinencia para Colombia</a:t>
            </a:r>
            <a:endParaRPr lang="en-US" sz="3200" kern="1200" dirty="0">
              <a:solidFill>
                <a:schemeClr val="tx1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188;p14">
            <a:extLst>
              <a:ext uri="{FF2B5EF4-FFF2-40B4-BE49-F238E27FC236}">
                <a16:creationId xmlns:a16="http://schemas.microsoft.com/office/drawing/2014/main" id="{C915C1EA-39F8-F4D9-F231-CAA4BFAFD3D0}"/>
              </a:ext>
            </a:extLst>
          </p:cNvPr>
          <p:cNvSpPr txBox="1"/>
          <p:nvPr/>
        </p:nvSpPr>
        <p:spPr>
          <a:xfrm>
            <a:off x="0" y="2038483"/>
            <a:ext cx="7624806" cy="3098454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Alineación con Plan Nacional de Desarrollo 2022-2026 (Transformación productiva, reindustrialización).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endParaRPr lang="es-CO" sz="20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Respuesta a prioridades MinTIC (Transformación Digital).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endParaRPr lang="es-CO" sz="20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Necesidad de desarrollar y adoptar tecnología localmente (no solo consumirla).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endParaRPr lang="es-CO" sz="20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20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Contribución a cerrar brechas de capital humano en áreas 4RI/5RI.</a:t>
            </a:r>
          </a:p>
        </p:txBody>
      </p:sp>
      <p:pic>
        <p:nvPicPr>
          <p:cNvPr id="1030" name="Picture 6" descr="PROCESO DE TRANSFORMACION DIGITAL EN COLOM...- Mind Map">
            <a:extLst>
              <a:ext uri="{FF2B5EF4-FFF2-40B4-BE49-F238E27FC236}">
                <a16:creationId xmlns:a16="http://schemas.microsoft.com/office/drawing/2014/main" id="{ED6FDEBD-ABC9-F26F-69E6-BE93B4062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4806" y="2038483"/>
            <a:ext cx="1461754" cy="1461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675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1EE6EF7F-2226-8015-240E-1C4E9B3F2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C1F8A5F3-B8D5-4C00-D9F8-3D50BC94998E}"/>
              </a:ext>
            </a:extLst>
          </p:cNvPr>
          <p:cNvSpPr txBox="1"/>
          <p:nvPr/>
        </p:nvSpPr>
        <p:spPr>
          <a:xfrm>
            <a:off x="454151" y="429439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JUSTIFICACIÓN</a:t>
            </a:r>
            <a:endParaRPr dirty="0"/>
          </a:p>
        </p:txBody>
      </p:sp>
      <p:sp>
        <p:nvSpPr>
          <p:cNvPr id="5" name="Google Shape;187;p14">
            <a:extLst>
              <a:ext uri="{FF2B5EF4-FFF2-40B4-BE49-F238E27FC236}">
                <a16:creationId xmlns:a16="http://schemas.microsoft.com/office/drawing/2014/main" id="{2AD9255B-57F3-8725-3143-E4B3D0018D50}"/>
              </a:ext>
            </a:extLst>
          </p:cNvPr>
          <p:cNvSpPr txBox="1"/>
          <p:nvPr/>
        </p:nvSpPr>
        <p:spPr>
          <a:xfrm>
            <a:off x="454151" y="847809"/>
            <a:ext cx="8065627" cy="64465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00000"/>
              </a:buClr>
              <a:buSzPts val="2500"/>
            </a:pPr>
            <a:r>
              <a:rPr lang="es-CO" sz="320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Industria 5.0: El Nuevo Paradigma Global</a:t>
            </a:r>
            <a:endParaRPr lang="en-US" sz="3200" kern="1200" dirty="0">
              <a:solidFill>
                <a:schemeClr val="tx1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188;p14">
            <a:extLst>
              <a:ext uri="{FF2B5EF4-FFF2-40B4-BE49-F238E27FC236}">
                <a16:creationId xmlns:a16="http://schemas.microsoft.com/office/drawing/2014/main" id="{640B9B8E-1114-A112-11A4-D14A0D3A3DA1}"/>
              </a:ext>
            </a:extLst>
          </p:cNvPr>
          <p:cNvSpPr txBox="1"/>
          <p:nvPr/>
        </p:nvSpPr>
        <p:spPr>
          <a:xfrm>
            <a:off x="0" y="1788609"/>
            <a:ext cx="7624806" cy="3098454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Evolución de I4.0: Enfoque en eficiencia + Humanización, Sostenibilidad y Resiliencia.</a:t>
            </a: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sz="18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Tendencia impulsada por la Comisión Europea,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r>
              <a:rPr lang="es-CO" sz="1800" dirty="0">
                <a:solidFill>
                  <a:schemeClr val="tx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   </a:t>
            </a: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Japón (Sociedad 5.0), Alemania.</a:t>
            </a: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sz="18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Clave: Combinar precisión robótica con creatividad </a:t>
            </a:r>
          </a:p>
          <a:p>
            <a:pPr marL="457200" lvl="1" algn="l">
              <a:lnSpc>
                <a:spcPts val="1500"/>
              </a:lnSpc>
              <a:spcAft>
                <a:spcPts val="225"/>
              </a:spcAft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    y criterio humano.</a:t>
            </a: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sz="1800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742950" lvl="1" indent="-285750"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sz="1800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Necesidad de profesionales que entiendan esta integración avanzada</a:t>
            </a:r>
          </a:p>
        </p:txBody>
      </p:sp>
      <p:pic>
        <p:nvPicPr>
          <p:cNvPr id="3074" name="Picture 2" descr="Industria 5.0: una evolución de la Industria 4.0 centrada en el ser ...">
            <a:extLst>
              <a:ext uri="{FF2B5EF4-FFF2-40B4-BE49-F238E27FC236}">
                <a16:creationId xmlns:a16="http://schemas.microsoft.com/office/drawing/2014/main" id="{752C230E-9473-B0E9-1A3B-D47D2EDB5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287" y="2022581"/>
            <a:ext cx="2895038" cy="162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845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0BAEACE8-0405-0ADE-B539-4334E96F1D7C}"/>
              </a:ext>
            </a:extLst>
          </p:cNvPr>
          <p:cNvSpPr txBox="1"/>
          <p:nvPr/>
        </p:nvSpPr>
        <p:spPr>
          <a:xfrm>
            <a:off x="452283" y="350544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dirty="0"/>
          </a:p>
        </p:txBody>
      </p:sp>
      <p:sp>
        <p:nvSpPr>
          <p:cNvPr id="3" name="Google Shape;182;p13">
            <a:extLst>
              <a:ext uri="{FF2B5EF4-FFF2-40B4-BE49-F238E27FC236}">
                <a16:creationId xmlns:a16="http://schemas.microsoft.com/office/drawing/2014/main" id="{FA8C72A6-1898-16D4-3337-D6704780D5E5}"/>
              </a:ext>
            </a:extLst>
          </p:cNvPr>
          <p:cNvSpPr txBox="1"/>
          <p:nvPr/>
        </p:nvSpPr>
        <p:spPr>
          <a:xfrm>
            <a:off x="3540390" y="241579"/>
            <a:ext cx="25380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PROGRAMAS SIMILARES</a:t>
            </a:r>
            <a:endParaRPr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EB01F8CE-FA58-1563-EF94-7ADCA4F578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66942"/>
            <a:ext cx="9144000" cy="200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27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1223</TotalTime>
  <Words>3353</Words>
  <Application>Microsoft Office PowerPoint</Application>
  <PresentationFormat>Presentación en pantalla (16:9)</PresentationFormat>
  <Paragraphs>628</Paragraphs>
  <Slides>45</Slides>
  <Notes>45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45</vt:i4>
      </vt:variant>
    </vt:vector>
  </HeadingPairs>
  <TitlesOfParts>
    <vt:vector size="54" baseType="lpstr">
      <vt:lpstr>Roboto</vt:lpstr>
      <vt:lpstr>Courier New</vt:lpstr>
      <vt:lpstr>Aptos Narrow</vt:lpstr>
      <vt:lpstr>Arial</vt:lpstr>
      <vt:lpstr>Roboto Black</vt:lpstr>
      <vt:lpstr>Symbol</vt:lpstr>
      <vt:lpstr>Times New Roman</vt:lpstr>
      <vt:lpstr>Calibri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6. Relacionamiento con el sector externo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Pedro Fernández E.</dc:creator>
  <cp:lastModifiedBy>Daniel vick</cp:lastModifiedBy>
  <cp:revision>32</cp:revision>
  <dcterms:modified xsi:type="dcterms:W3CDTF">2025-04-29T23:13:46Z</dcterms:modified>
</cp:coreProperties>
</file>